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66" r:id="rId3"/>
    <p:sldId id="260" r:id="rId4"/>
    <p:sldId id="257" r:id="rId5"/>
    <p:sldId id="259" r:id="rId6"/>
    <p:sldId id="263" r:id="rId7"/>
    <p:sldId id="264" r:id="rId8"/>
    <p:sldId id="265" r:id="rId9"/>
    <p:sldId id="270" r:id="rId10"/>
    <p:sldId id="277" r:id="rId11"/>
    <p:sldId id="294" r:id="rId12"/>
    <p:sldId id="293" r:id="rId13"/>
    <p:sldId id="280" r:id="rId14"/>
    <p:sldId id="258" r:id="rId15"/>
    <p:sldId id="284" r:id="rId16"/>
    <p:sldId id="289" r:id="rId17"/>
    <p:sldId id="300" r:id="rId18"/>
    <p:sldId id="304" r:id="rId19"/>
    <p:sldId id="279" r:id="rId20"/>
    <p:sldId id="273" r:id="rId21"/>
    <p:sldId id="307" r:id="rId22"/>
    <p:sldId id="306" r:id="rId23"/>
    <p:sldId id="276" r:id="rId24"/>
    <p:sldId id="290" r:id="rId25"/>
    <p:sldId id="291" r:id="rId26"/>
    <p:sldId id="286" r:id="rId27"/>
    <p:sldId id="282" r:id="rId28"/>
    <p:sldId id="297" r:id="rId29"/>
    <p:sldId id="283" r:id="rId3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A703DC-92D5-58DC-C6E1-2D3346A8F67E}" v="2" dt="2025-05-22T13:48:45.873"/>
    <p1510:client id="{EFA0D346-5553-4050-A12B-8E202FA21819}" v="578" dt="2025-05-20T18:08:59.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941D17-5375-4C9E-9FF8-5CE70D22A67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63CCE16-E1FD-4C93-9FB3-BC918DD2C1CB}">
      <dgm:prSet/>
      <dgm:spPr/>
      <dgm:t>
        <a:bodyPr/>
        <a:lstStyle/>
        <a:p>
          <a:pPr rtl="0"/>
          <a:r>
            <a:rPr lang="en-GB" baseline="0" dirty="0">
              <a:latin typeface="Avenir Next LT Pro"/>
            </a:rPr>
            <a:t>Build your own CO</a:t>
          </a:r>
          <a:r>
            <a:rPr lang="en-GB" baseline="-25000" dirty="0">
              <a:latin typeface="Avenir Next LT Pro"/>
            </a:rPr>
            <a:t>2</a:t>
          </a:r>
          <a:r>
            <a:rPr lang="en-GB" baseline="0" dirty="0">
              <a:latin typeface="Avenir Next LT Pro"/>
            </a:rPr>
            <a:t> sensor</a:t>
          </a:r>
          <a:r>
            <a:rPr lang="en-GB" dirty="0"/>
            <a:t> to educate and </a:t>
          </a:r>
          <a:r>
            <a:rPr lang="en-GB" dirty="0">
              <a:latin typeface="Avenir Next LT Pro"/>
            </a:rPr>
            <a:t>empower</a:t>
          </a:r>
          <a:endParaRPr lang="en-GB" dirty="0"/>
        </a:p>
      </dgm:t>
    </dgm:pt>
    <dgm:pt modelId="{480230EF-474B-4C18-BEAB-7032DCC005E6}" type="parTrans" cxnId="{2ECBBAFF-EF7A-4773-81B8-6E6F7DAF6231}">
      <dgm:prSet/>
      <dgm:spPr/>
      <dgm:t>
        <a:bodyPr/>
        <a:lstStyle/>
        <a:p>
          <a:endParaRPr lang="en-US"/>
        </a:p>
      </dgm:t>
    </dgm:pt>
    <dgm:pt modelId="{8C938FC1-E98D-40FE-93A6-CDD0FF03DFB5}" type="sibTrans" cxnId="{2ECBBAFF-EF7A-4773-81B8-6E6F7DAF6231}">
      <dgm:prSet/>
      <dgm:spPr/>
      <dgm:t>
        <a:bodyPr/>
        <a:lstStyle/>
        <a:p>
          <a:endParaRPr lang="en-US"/>
        </a:p>
      </dgm:t>
    </dgm:pt>
    <dgm:pt modelId="{FBF1A723-9BB9-4E70-9C1D-9A15214917C6}">
      <dgm:prSet/>
      <dgm:spPr/>
      <dgm:t>
        <a:bodyPr/>
        <a:lstStyle/>
        <a:p>
          <a:pPr rtl="0"/>
          <a:r>
            <a:rPr lang="en-GB" dirty="0">
              <a:latin typeface="Avenir Next LT Pro"/>
            </a:rPr>
            <a:t>Self-directed</a:t>
          </a:r>
          <a:r>
            <a:rPr lang="en-GB" dirty="0"/>
            <a:t> learning for the education </a:t>
          </a:r>
          <a:r>
            <a:rPr lang="en-GB" dirty="0">
              <a:latin typeface="Avenir Next LT Pro"/>
            </a:rPr>
            <a:t>&amp; STEM community</a:t>
          </a:r>
          <a:endParaRPr lang="en-US" dirty="0"/>
        </a:p>
      </dgm:t>
    </dgm:pt>
    <dgm:pt modelId="{1F9DD98E-CFD7-405C-8B29-CE0FAD32AA9C}" type="parTrans" cxnId="{1A99D4B6-A8FE-44CE-B876-0B93037533A3}">
      <dgm:prSet/>
      <dgm:spPr/>
      <dgm:t>
        <a:bodyPr/>
        <a:lstStyle/>
        <a:p>
          <a:endParaRPr lang="en-US"/>
        </a:p>
      </dgm:t>
    </dgm:pt>
    <dgm:pt modelId="{3A0D1B60-E5DA-4E74-BFF8-46303CF992AC}" type="sibTrans" cxnId="{1A99D4B6-A8FE-44CE-B876-0B93037533A3}">
      <dgm:prSet/>
      <dgm:spPr/>
      <dgm:t>
        <a:bodyPr/>
        <a:lstStyle/>
        <a:p>
          <a:endParaRPr lang="en-US"/>
        </a:p>
      </dgm:t>
    </dgm:pt>
    <dgm:pt modelId="{C38A8F6E-6AC5-41BC-AA9E-0AA1DCA18569}">
      <dgm:prSet/>
      <dgm:spPr/>
      <dgm:t>
        <a:bodyPr/>
        <a:lstStyle/>
        <a:p>
          <a:pPr rtl="0"/>
          <a:r>
            <a:rPr lang="en-GB" dirty="0">
              <a:latin typeface="Avenir Next LT Pro"/>
            </a:rPr>
            <a:t>Enables</a:t>
          </a:r>
          <a:r>
            <a:rPr lang="en-GB" dirty="0"/>
            <a:t> students, educators </a:t>
          </a:r>
          <a:r>
            <a:rPr lang="en-GB" dirty="0">
              <a:latin typeface="Avenir Next LT Pro"/>
            </a:rPr>
            <a:t>&amp;</a:t>
          </a:r>
          <a:r>
            <a:rPr lang="en-GB" dirty="0"/>
            <a:t> families to build and deploy their own devices </a:t>
          </a:r>
          <a:endParaRPr lang="en-US" dirty="0">
            <a:latin typeface="Avenir Next LT Pro"/>
          </a:endParaRPr>
        </a:p>
      </dgm:t>
    </dgm:pt>
    <dgm:pt modelId="{C1EACBC2-85E8-4620-991E-4FBBBF7D8AD7}" type="parTrans" cxnId="{D4F78528-AB23-4165-AF65-51DF7A38EBD1}">
      <dgm:prSet/>
      <dgm:spPr/>
      <dgm:t>
        <a:bodyPr/>
        <a:lstStyle/>
        <a:p>
          <a:endParaRPr lang="en-US"/>
        </a:p>
      </dgm:t>
    </dgm:pt>
    <dgm:pt modelId="{7BCEC8C2-46EC-40FD-ADC5-D7C22D76CAF4}" type="sibTrans" cxnId="{D4F78528-AB23-4165-AF65-51DF7A38EBD1}">
      <dgm:prSet/>
      <dgm:spPr/>
      <dgm:t>
        <a:bodyPr/>
        <a:lstStyle/>
        <a:p>
          <a:endParaRPr lang="en-US"/>
        </a:p>
      </dgm:t>
    </dgm:pt>
    <dgm:pt modelId="{5B90EC73-6B93-4484-9E30-F959BA23FBA1}">
      <dgm:prSet/>
      <dgm:spPr/>
      <dgm:t>
        <a:bodyPr/>
        <a:lstStyle/>
        <a:p>
          <a:pPr rtl="0"/>
          <a:r>
            <a:rPr lang="en-GB" dirty="0"/>
            <a:t>Together, we are building a</a:t>
          </a:r>
          <a:r>
            <a:rPr lang="en-GB" dirty="0">
              <a:latin typeface="Avenir Next LT Pro"/>
            </a:rPr>
            <a:t> </a:t>
          </a:r>
          <a:r>
            <a:rPr lang="en-GB" dirty="0"/>
            <a:t>global CO</a:t>
          </a:r>
          <a:r>
            <a:rPr lang="en-GB" baseline="-25000" dirty="0"/>
            <a:t>2</a:t>
          </a:r>
          <a:r>
            <a:rPr lang="en-GB" dirty="0"/>
            <a:t> </a:t>
          </a:r>
          <a:r>
            <a:rPr lang="en-GB" dirty="0">
              <a:latin typeface="Avenir Next LT Pro"/>
            </a:rPr>
            <a:t>community to</a:t>
          </a:r>
          <a:r>
            <a:rPr lang="en-GB" dirty="0"/>
            <a:t> inform, inspire, and help shape a more sustainable future.</a:t>
          </a:r>
          <a:endParaRPr lang="en-US" dirty="0"/>
        </a:p>
      </dgm:t>
    </dgm:pt>
    <dgm:pt modelId="{C09A899E-6C42-4A19-AF5A-73E691A8F432}" type="parTrans" cxnId="{60601462-E3FE-46DF-8EBC-313648EE4F90}">
      <dgm:prSet/>
      <dgm:spPr/>
      <dgm:t>
        <a:bodyPr/>
        <a:lstStyle/>
        <a:p>
          <a:endParaRPr lang="en-US"/>
        </a:p>
      </dgm:t>
    </dgm:pt>
    <dgm:pt modelId="{917909D9-8466-4C1A-AF87-06830B484E01}" type="sibTrans" cxnId="{60601462-E3FE-46DF-8EBC-313648EE4F90}">
      <dgm:prSet/>
      <dgm:spPr/>
      <dgm:t>
        <a:bodyPr/>
        <a:lstStyle/>
        <a:p>
          <a:endParaRPr lang="en-US"/>
        </a:p>
      </dgm:t>
    </dgm:pt>
    <dgm:pt modelId="{97BECBFF-DB15-496B-86C7-B13C78AEBD74}">
      <dgm:prSet phldr="0"/>
      <dgm:spPr/>
      <dgm:t>
        <a:bodyPr/>
        <a:lstStyle/>
        <a:p>
          <a:pPr rtl="0"/>
          <a:r>
            <a:rPr lang="en-GB" dirty="0">
              <a:latin typeface="Avenir Next LT Pro"/>
            </a:rPr>
            <a:t>Real-time</a:t>
          </a:r>
          <a:r>
            <a:rPr lang="en-GB" dirty="0"/>
            <a:t> </a:t>
          </a:r>
          <a:r>
            <a:rPr lang="en-GB" dirty="0">
              <a:latin typeface="Avenir Next LT Pro"/>
              <a:ea typeface="Calibri"/>
              <a:cs typeface="Calibri"/>
            </a:rPr>
            <a:t>CO</a:t>
          </a:r>
          <a:r>
            <a:rPr lang="en-GB" baseline="-25000" dirty="0">
              <a:latin typeface="Avenir Next LT Pro"/>
              <a:ea typeface="Calibri"/>
              <a:cs typeface="Calibri"/>
            </a:rPr>
            <a:t>2</a:t>
          </a:r>
          <a:r>
            <a:rPr lang="en-GB" dirty="0">
              <a:latin typeface="Avenir Next LT Pro"/>
              <a:ea typeface="Calibri"/>
              <a:cs typeface="Calibri"/>
            </a:rPr>
            <a:t> data</a:t>
          </a:r>
          <a:r>
            <a:rPr lang="en-GB" dirty="0"/>
            <a:t> </a:t>
          </a:r>
          <a:r>
            <a:rPr lang="en-GB" dirty="0">
              <a:latin typeface="Avenir Next LT Pro"/>
            </a:rPr>
            <a:t>on</a:t>
          </a:r>
          <a:r>
            <a:rPr lang="en-GB" dirty="0"/>
            <a:t> your mobile </a:t>
          </a:r>
          <a:r>
            <a:rPr lang="en-GB" dirty="0">
              <a:latin typeface="Avenir Next LT Pro"/>
            </a:rPr>
            <a:t>or PC</a:t>
          </a:r>
        </a:p>
      </dgm:t>
    </dgm:pt>
    <dgm:pt modelId="{14FC1D5E-0219-4952-A8B4-9F1006657DEC}" type="parTrans" cxnId="{B7173C55-7AB8-4A20-9FF2-E4B3765EBA6D}">
      <dgm:prSet/>
      <dgm:spPr/>
    </dgm:pt>
    <dgm:pt modelId="{9F30469D-A45C-4033-A78B-348ABFEAA998}" type="sibTrans" cxnId="{B7173C55-7AB8-4A20-9FF2-E4B3765EBA6D}">
      <dgm:prSet/>
      <dgm:spPr/>
    </dgm:pt>
    <dgm:pt modelId="{0F86F4C0-D4DE-487C-B162-BE39C91ABB37}">
      <dgm:prSet phldr="0"/>
      <dgm:spPr/>
      <dgm:t>
        <a:bodyPr/>
        <a:lstStyle/>
        <a:p>
          <a:pPr rtl="0"/>
          <a:r>
            <a:rPr lang="en-GB" dirty="0">
              <a:solidFill>
                <a:schemeClr val="tx1"/>
              </a:solidFill>
              <a:latin typeface="Calibri"/>
              <a:ea typeface="Calibri"/>
              <a:cs typeface="Calibri"/>
            </a:rPr>
            <a:t>Explore </a:t>
          </a:r>
          <a:r>
            <a:rPr lang="en-GB" dirty="0">
              <a:solidFill>
                <a:schemeClr val="tx1"/>
              </a:solidFill>
              <a:latin typeface="Avenir Next LT Pro"/>
            </a:rPr>
            <a:t>globally via an</a:t>
          </a:r>
          <a:r>
            <a:rPr lang="en-GB" dirty="0">
              <a:solidFill>
                <a:schemeClr val="tx1"/>
              </a:solidFill>
            </a:rPr>
            <a:t> </a:t>
          </a:r>
          <a:r>
            <a:rPr lang="en-GB" dirty="0">
              <a:solidFill>
                <a:schemeClr val="tx1"/>
              </a:solidFill>
              <a:latin typeface="Avenir Next LT Pro"/>
            </a:rPr>
            <a:t>interactive m</a:t>
          </a:r>
          <a:r>
            <a:rPr lang="en-GB" dirty="0">
              <a:latin typeface="Avenir Next LT Pro"/>
            </a:rPr>
            <a:t>ap</a:t>
          </a:r>
          <a:endParaRPr lang="en-GB" dirty="0"/>
        </a:p>
      </dgm:t>
    </dgm:pt>
    <dgm:pt modelId="{0D632D25-B16D-4879-9119-A2B6EECA74E7}" type="parTrans" cxnId="{2854A22B-9D72-495C-9417-A0B1810BE5F8}">
      <dgm:prSet/>
      <dgm:spPr/>
    </dgm:pt>
    <dgm:pt modelId="{90702260-CDCF-4525-94E2-C57EAACDD709}" type="sibTrans" cxnId="{2854A22B-9D72-495C-9417-A0B1810BE5F8}">
      <dgm:prSet/>
      <dgm:spPr/>
    </dgm:pt>
    <dgm:pt modelId="{F54FBDD3-7227-44EF-9D90-E5A71678D850}">
      <dgm:prSet phldr="0"/>
      <dgm:spPr/>
      <dgm:t>
        <a:bodyPr/>
        <a:lstStyle/>
        <a:p>
          <a:pPr rtl="0"/>
          <a:r>
            <a:rPr lang="en-GB" b="0" dirty="0">
              <a:latin typeface="Avenir Next LT Pro"/>
            </a:rPr>
            <a:t>Promotes environmental</a:t>
          </a:r>
          <a:r>
            <a:rPr lang="en-GB" dirty="0"/>
            <a:t> awareness and STEM education</a:t>
          </a:r>
        </a:p>
      </dgm:t>
    </dgm:pt>
    <dgm:pt modelId="{72A4AD26-46CC-485D-8FF6-3FA1D7DFF316}" type="parTrans" cxnId="{7FB0FD87-794C-4C7A-B5BD-BA0DCB554709}">
      <dgm:prSet/>
      <dgm:spPr/>
    </dgm:pt>
    <dgm:pt modelId="{95F11A6A-3624-480F-B463-84F76A8AFD79}" type="sibTrans" cxnId="{7FB0FD87-794C-4C7A-B5BD-BA0DCB554709}">
      <dgm:prSet/>
      <dgm:spPr/>
    </dgm:pt>
    <dgm:pt modelId="{ED78FEA9-D523-49D1-B366-DB0B435AF8B3}" type="pres">
      <dgm:prSet presAssocID="{5F941D17-5375-4C9E-9FF8-5CE70D22A670}" presName="vert0" presStyleCnt="0">
        <dgm:presLayoutVars>
          <dgm:dir/>
          <dgm:animOne val="branch"/>
          <dgm:animLvl val="lvl"/>
        </dgm:presLayoutVars>
      </dgm:prSet>
      <dgm:spPr/>
    </dgm:pt>
    <dgm:pt modelId="{C125C609-F2FD-4400-8660-9482EA502C48}" type="pres">
      <dgm:prSet presAssocID="{A63CCE16-E1FD-4C93-9FB3-BC918DD2C1CB}" presName="thickLine" presStyleLbl="alignNode1" presStyleIdx="0" presStyleCnt="7"/>
      <dgm:spPr/>
    </dgm:pt>
    <dgm:pt modelId="{509C84CA-DAE8-4471-9752-D205A75575FF}" type="pres">
      <dgm:prSet presAssocID="{A63CCE16-E1FD-4C93-9FB3-BC918DD2C1CB}" presName="horz1" presStyleCnt="0"/>
      <dgm:spPr/>
    </dgm:pt>
    <dgm:pt modelId="{7004B068-B9D6-4822-B805-C605B8DA29A0}" type="pres">
      <dgm:prSet presAssocID="{A63CCE16-E1FD-4C93-9FB3-BC918DD2C1CB}" presName="tx1" presStyleLbl="revTx" presStyleIdx="0" presStyleCnt="7"/>
      <dgm:spPr/>
    </dgm:pt>
    <dgm:pt modelId="{43B5347E-AD4D-434F-AFD2-0E11F42DF426}" type="pres">
      <dgm:prSet presAssocID="{A63CCE16-E1FD-4C93-9FB3-BC918DD2C1CB}" presName="vert1" presStyleCnt="0"/>
      <dgm:spPr/>
    </dgm:pt>
    <dgm:pt modelId="{6781612A-3319-4CBD-A8B5-8940FC47C5C5}" type="pres">
      <dgm:prSet presAssocID="{97BECBFF-DB15-496B-86C7-B13C78AEBD74}" presName="thickLine" presStyleLbl="alignNode1" presStyleIdx="1" presStyleCnt="7"/>
      <dgm:spPr/>
    </dgm:pt>
    <dgm:pt modelId="{62DCC3E5-68DB-4F75-898E-0CBFEF7D5407}" type="pres">
      <dgm:prSet presAssocID="{97BECBFF-DB15-496B-86C7-B13C78AEBD74}" presName="horz1" presStyleCnt="0"/>
      <dgm:spPr/>
    </dgm:pt>
    <dgm:pt modelId="{830C7544-D3DC-4558-AF16-80014AEE3934}" type="pres">
      <dgm:prSet presAssocID="{97BECBFF-DB15-496B-86C7-B13C78AEBD74}" presName="tx1" presStyleLbl="revTx" presStyleIdx="1" presStyleCnt="7"/>
      <dgm:spPr/>
    </dgm:pt>
    <dgm:pt modelId="{B65044EA-0167-4C83-BF1A-10A8DEDF8465}" type="pres">
      <dgm:prSet presAssocID="{97BECBFF-DB15-496B-86C7-B13C78AEBD74}" presName="vert1" presStyleCnt="0"/>
      <dgm:spPr/>
    </dgm:pt>
    <dgm:pt modelId="{3B335156-0F4C-494B-BA70-0560436CD5E1}" type="pres">
      <dgm:prSet presAssocID="{0F86F4C0-D4DE-487C-B162-BE39C91ABB37}" presName="thickLine" presStyleLbl="alignNode1" presStyleIdx="2" presStyleCnt="7"/>
      <dgm:spPr/>
    </dgm:pt>
    <dgm:pt modelId="{A0858BF9-0C2F-4AD8-AE76-6A3C59EC0A8E}" type="pres">
      <dgm:prSet presAssocID="{0F86F4C0-D4DE-487C-B162-BE39C91ABB37}" presName="horz1" presStyleCnt="0"/>
      <dgm:spPr/>
    </dgm:pt>
    <dgm:pt modelId="{51AE78B2-6051-4194-9D76-9D89292C5AD9}" type="pres">
      <dgm:prSet presAssocID="{0F86F4C0-D4DE-487C-B162-BE39C91ABB37}" presName="tx1" presStyleLbl="revTx" presStyleIdx="2" presStyleCnt="7"/>
      <dgm:spPr/>
    </dgm:pt>
    <dgm:pt modelId="{31D313AB-718F-4EB3-9DC1-C0C62A04C5C3}" type="pres">
      <dgm:prSet presAssocID="{0F86F4C0-D4DE-487C-B162-BE39C91ABB37}" presName="vert1" presStyleCnt="0"/>
      <dgm:spPr/>
    </dgm:pt>
    <dgm:pt modelId="{38A2AAAD-F317-4852-8B69-9EE45C40C82E}" type="pres">
      <dgm:prSet presAssocID="{FBF1A723-9BB9-4E70-9C1D-9A15214917C6}" presName="thickLine" presStyleLbl="alignNode1" presStyleIdx="3" presStyleCnt="7"/>
      <dgm:spPr/>
    </dgm:pt>
    <dgm:pt modelId="{ED1CE7C6-CE0F-456C-BB34-F8B0F5954F05}" type="pres">
      <dgm:prSet presAssocID="{FBF1A723-9BB9-4E70-9C1D-9A15214917C6}" presName="horz1" presStyleCnt="0"/>
      <dgm:spPr/>
    </dgm:pt>
    <dgm:pt modelId="{0E003394-63F2-4464-A6A0-9965C1632D45}" type="pres">
      <dgm:prSet presAssocID="{FBF1A723-9BB9-4E70-9C1D-9A15214917C6}" presName="tx1" presStyleLbl="revTx" presStyleIdx="3" presStyleCnt="7"/>
      <dgm:spPr/>
    </dgm:pt>
    <dgm:pt modelId="{D562CAFB-21D2-4BC4-B4F3-BD955A47DD73}" type="pres">
      <dgm:prSet presAssocID="{FBF1A723-9BB9-4E70-9C1D-9A15214917C6}" presName="vert1" presStyleCnt="0"/>
      <dgm:spPr/>
    </dgm:pt>
    <dgm:pt modelId="{7FEA23CB-B92E-4222-8DA1-15B4584E832C}" type="pres">
      <dgm:prSet presAssocID="{C38A8F6E-6AC5-41BC-AA9E-0AA1DCA18569}" presName="thickLine" presStyleLbl="alignNode1" presStyleIdx="4" presStyleCnt="7"/>
      <dgm:spPr/>
    </dgm:pt>
    <dgm:pt modelId="{185D63BF-21A0-4B20-9198-4282C0220728}" type="pres">
      <dgm:prSet presAssocID="{C38A8F6E-6AC5-41BC-AA9E-0AA1DCA18569}" presName="horz1" presStyleCnt="0"/>
      <dgm:spPr/>
    </dgm:pt>
    <dgm:pt modelId="{D4A094D3-A153-4B60-8D84-7C31672D98C3}" type="pres">
      <dgm:prSet presAssocID="{C38A8F6E-6AC5-41BC-AA9E-0AA1DCA18569}" presName="tx1" presStyleLbl="revTx" presStyleIdx="4" presStyleCnt="7"/>
      <dgm:spPr/>
    </dgm:pt>
    <dgm:pt modelId="{D78F46D8-54BE-4F7D-9DC7-0E014F1266BD}" type="pres">
      <dgm:prSet presAssocID="{C38A8F6E-6AC5-41BC-AA9E-0AA1DCA18569}" presName="vert1" presStyleCnt="0"/>
      <dgm:spPr/>
    </dgm:pt>
    <dgm:pt modelId="{A60E7ECA-AB5B-4D0F-BB56-8AD77C8C30BD}" type="pres">
      <dgm:prSet presAssocID="{F54FBDD3-7227-44EF-9D90-E5A71678D850}" presName="thickLine" presStyleLbl="alignNode1" presStyleIdx="5" presStyleCnt="7"/>
      <dgm:spPr/>
    </dgm:pt>
    <dgm:pt modelId="{B95043DE-4DDF-4C36-9B96-25631B639B4E}" type="pres">
      <dgm:prSet presAssocID="{F54FBDD3-7227-44EF-9D90-E5A71678D850}" presName="horz1" presStyleCnt="0"/>
      <dgm:spPr/>
    </dgm:pt>
    <dgm:pt modelId="{15949E51-7609-4CCD-ACD9-D62D54972248}" type="pres">
      <dgm:prSet presAssocID="{F54FBDD3-7227-44EF-9D90-E5A71678D850}" presName="tx1" presStyleLbl="revTx" presStyleIdx="5" presStyleCnt="7"/>
      <dgm:spPr/>
    </dgm:pt>
    <dgm:pt modelId="{03E76FD0-77AE-46ED-97C4-E2D18B35089D}" type="pres">
      <dgm:prSet presAssocID="{F54FBDD3-7227-44EF-9D90-E5A71678D850}" presName="vert1" presStyleCnt="0"/>
      <dgm:spPr/>
    </dgm:pt>
    <dgm:pt modelId="{BF97B7FB-2C8B-4455-9450-6F497494B5DE}" type="pres">
      <dgm:prSet presAssocID="{5B90EC73-6B93-4484-9E30-F959BA23FBA1}" presName="thickLine" presStyleLbl="alignNode1" presStyleIdx="6" presStyleCnt="7"/>
      <dgm:spPr/>
    </dgm:pt>
    <dgm:pt modelId="{4D5C58CE-6B74-4939-B263-824670601572}" type="pres">
      <dgm:prSet presAssocID="{5B90EC73-6B93-4484-9E30-F959BA23FBA1}" presName="horz1" presStyleCnt="0"/>
      <dgm:spPr/>
    </dgm:pt>
    <dgm:pt modelId="{53C7157F-DA56-47C5-9903-F753C3A6FC53}" type="pres">
      <dgm:prSet presAssocID="{5B90EC73-6B93-4484-9E30-F959BA23FBA1}" presName="tx1" presStyleLbl="revTx" presStyleIdx="6" presStyleCnt="7"/>
      <dgm:spPr/>
    </dgm:pt>
    <dgm:pt modelId="{068EFD45-C9EB-4669-B483-95D313BC9C3F}" type="pres">
      <dgm:prSet presAssocID="{5B90EC73-6B93-4484-9E30-F959BA23FBA1}" presName="vert1" presStyleCnt="0"/>
      <dgm:spPr/>
    </dgm:pt>
  </dgm:ptLst>
  <dgm:cxnLst>
    <dgm:cxn modelId="{D4F78528-AB23-4165-AF65-51DF7A38EBD1}" srcId="{5F941D17-5375-4C9E-9FF8-5CE70D22A670}" destId="{C38A8F6E-6AC5-41BC-AA9E-0AA1DCA18569}" srcOrd="4" destOrd="0" parTransId="{C1EACBC2-85E8-4620-991E-4FBBBF7D8AD7}" sibTransId="{7BCEC8C2-46EC-40FD-ADC5-D7C22D76CAF4}"/>
    <dgm:cxn modelId="{2854A22B-9D72-495C-9417-A0B1810BE5F8}" srcId="{5F941D17-5375-4C9E-9FF8-5CE70D22A670}" destId="{0F86F4C0-D4DE-487C-B162-BE39C91ABB37}" srcOrd="2" destOrd="0" parTransId="{0D632D25-B16D-4879-9119-A2B6EECA74E7}" sibTransId="{90702260-CDCF-4525-94E2-C57EAACDD709}"/>
    <dgm:cxn modelId="{FE479D5B-941C-4F25-8EB1-023B5EA1CEF2}" type="presOf" srcId="{C38A8F6E-6AC5-41BC-AA9E-0AA1DCA18569}" destId="{D4A094D3-A153-4B60-8D84-7C31672D98C3}" srcOrd="0" destOrd="0" presId="urn:microsoft.com/office/officeart/2008/layout/LinedList"/>
    <dgm:cxn modelId="{60601462-E3FE-46DF-8EBC-313648EE4F90}" srcId="{5F941D17-5375-4C9E-9FF8-5CE70D22A670}" destId="{5B90EC73-6B93-4484-9E30-F959BA23FBA1}" srcOrd="6" destOrd="0" parTransId="{C09A899E-6C42-4A19-AF5A-73E691A8F432}" sibTransId="{917909D9-8466-4C1A-AF87-06830B484E01}"/>
    <dgm:cxn modelId="{B38BB544-B552-48E6-A336-0D6B741BA74A}" type="presOf" srcId="{5F941D17-5375-4C9E-9FF8-5CE70D22A670}" destId="{ED78FEA9-D523-49D1-B366-DB0B435AF8B3}" srcOrd="0" destOrd="0" presId="urn:microsoft.com/office/officeart/2008/layout/LinedList"/>
    <dgm:cxn modelId="{DE7CC165-FA98-44E4-BC16-2BC4135D5B09}" type="presOf" srcId="{5B90EC73-6B93-4484-9E30-F959BA23FBA1}" destId="{53C7157F-DA56-47C5-9903-F753C3A6FC53}" srcOrd="0" destOrd="0" presId="urn:microsoft.com/office/officeart/2008/layout/LinedList"/>
    <dgm:cxn modelId="{B7173C55-7AB8-4A20-9FF2-E4B3765EBA6D}" srcId="{5F941D17-5375-4C9E-9FF8-5CE70D22A670}" destId="{97BECBFF-DB15-496B-86C7-B13C78AEBD74}" srcOrd="1" destOrd="0" parTransId="{14FC1D5E-0219-4952-A8B4-9F1006657DEC}" sibTransId="{9F30469D-A45C-4033-A78B-348ABFEAA998}"/>
    <dgm:cxn modelId="{7FB0FD87-794C-4C7A-B5BD-BA0DCB554709}" srcId="{5F941D17-5375-4C9E-9FF8-5CE70D22A670}" destId="{F54FBDD3-7227-44EF-9D90-E5A71678D850}" srcOrd="5" destOrd="0" parTransId="{72A4AD26-46CC-485D-8FF6-3FA1D7DFF316}" sibTransId="{95F11A6A-3624-480F-B463-84F76A8AFD79}"/>
    <dgm:cxn modelId="{1A99D4B6-A8FE-44CE-B876-0B93037533A3}" srcId="{5F941D17-5375-4C9E-9FF8-5CE70D22A670}" destId="{FBF1A723-9BB9-4E70-9C1D-9A15214917C6}" srcOrd="3" destOrd="0" parTransId="{1F9DD98E-CFD7-405C-8B29-CE0FAD32AA9C}" sibTransId="{3A0D1B60-E5DA-4E74-BFF8-46303CF992AC}"/>
    <dgm:cxn modelId="{467BE0D8-58A3-4D5F-982C-F4E9EC38C94F}" type="presOf" srcId="{A63CCE16-E1FD-4C93-9FB3-BC918DD2C1CB}" destId="{7004B068-B9D6-4822-B805-C605B8DA29A0}" srcOrd="0" destOrd="0" presId="urn:microsoft.com/office/officeart/2008/layout/LinedList"/>
    <dgm:cxn modelId="{A836CEDC-55FE-4B78-B579-B592DD2EA00A}" type="presOf" srcId="{FBF1A723-9BB9-4E70-9C1D-9A15214917C6}" destId="{0E003394-63F2-4464-A6A0-9965C1632D45}" srcOrd="0" destOrd="0" presId="urn:microsoft.com/office/officeart/2008/layout/LinedList"/>
    <dgm:cxn modelId="{915FA4EF-DD18-4CA1-8734-956970E4CF66}" type="presOf" srcId="{F54FBDD3-7227-44EF-9D90-E5A71678D850}" destId="{15949E51-7609-4CCD-ACD9-D62D54972248}" srcOrd="0" destOrd="0" presId="urn:microsoft.com/office/officeart/2008/layout/LinedList"/>
    <dgm:cxn modelId="{900BDCF1-22A1-4EB7-B886-95C5CC27D738}" type="presOf" srcId="{0F86F4C0-D4DE-487C-B162-BE39C91ABB37}" destId="{51AE78B2-6051-4194-9D76-9D89292C5AD9}" srcOrd="0" destOrd="0" presId="urn:microsoft.com/office/officeart/2008/layout/LinedList"/>
    <dgm:cxn modelId="{EE7612F9-979B-4D36-874C-7D947806EDF2}" type="presOf" srcId="{97BECBFF-DB15-496B-86C7-B13C78AEBD74}" destId="{830C7544-D3DC-4558-AF16-80014AEE3934}" srcOrd="0" destOrd="0" presId="urn:microsoft.com/office/officeart/2008/layout/LinedList"/>
    <dgm:cxn modelId="{2ECBBAFF-EF7A-4773-81B8-6E6F7DAF6231}" srcId="{5F941D17-5375-4C9E-9FF8-5CE70D22A670}" destId="{A63CCE16-E1FD-4C93-9FB3-BC918DD2C1CB}" srcOrd="0" destOrd="0" parTransId="{480230EF-474B-4C18-BEAB-7032DCC005E6}" sibTransId="{8C938FC1-E98D-40FE-93A6-CDD0FF03DFB5}"/>
    <dgm:cxn modelId="{BDFB7DF8-3E90-4243-8574-EE3EEA4804F1}" type="presParOf" srcId="{ED78FEA9-D523-49D1-B366-DB0B435AF8B3}" destId="{C125C609-F2FD-4400-8660-9482EA502C48}" srcOrd="0" destOrd="0" presId="urn:microsoft.com/office/officeart/2008/layout/LinedList"/>
    <dgm:cxn modelId="{05B0F728-4903-4A6B-A9A3-A99E688C9D6D}" type="presParOf" srcId="{ED78FEA9-D523-49D1-B366-DB0B435AF8B3}" destId="{509C84CA-DAE8-4471-9752-D205A75575FF}" srcOrd="1" destOrd="0" presId="urn:microsoft.com/office/officeart/2008/layout/LinedList"/>
    <dgm:cxn modelId="{948F52AF-AF16-469E-A0DA-F96B337DDBA6}" type="presParOf" srcId="{509C84CA-DAE8-4471-9752-D205A75575FF}" destId="{7004B068-B9D6-4822-B805-C605B8DA29A0}" srcOrd="0" destOrd="0" presId="urn:microsoft.com/office/officeart/2008/layout/LinedList"/>
    <dgm:cxn modelId="{3159870A-8A3F-4D49-A1C5-B18A55587B7F}" type="presParOf" srcId="{509C84CA-DAE8-4471-9752-D205A75575FF}" destId="{43B5347E-AD4D-434F-AFD2-0E11F42DF426}" srcOrd="1" destOrd="0" presId="urn:microsoft.com/office/officeart/2008/layout/LinedList"/>
    <dgm:cxn modelId="{B833C766-2B49-4612-8CE4-D6CAC8A137D1}" type="presParOf" srcId="{ED78FEA9-D523-49D1-B366-DB0B435AF8B3}" destId="{6781612A-3319-4CBD-A8B5-8940FC47C5C5}" srcOrd="2" destOrd="0" presId="urn:microsoft.com/office/officeart/2008/layout/LinedList"/>
    <dgm:cxn modelId="{DBE6BC96-D1DC-47FA-A7CC-935E9F087A2C}" type="presParOf" srcId="{ED78FEA9-D523-49D1-B366-DB0B435AF8B3}" destId="{62DCC3E5-68DB-4F75-898E-0CBFEF7D5407}" srcOrd="3" destOrd="0" presId="urn:microsoft.com/office/officeart/2008/layout/LinedList"/>
    <dgm:cxn modelId="{08625259-890C-4F42-B70A-BC7A34F11E6D}" type="presParOf" srcId="{62DCC3E5-68DB-4F75-898E-0CBFEF7D5407}" destId="{830C7544-D3DC-4558-AF16-80014AEE3934}" srcOrd="0" destOrd="0" presId="urn:microsoft.com/office/officeart/2008/layout/LinedList"/>
    <dgm:cxn modelId="{09CC30E3-B691-4F85-BF39-49652E69C0C7}" type="presParOf" srcId="{62DCC3E5-68DB-4F75-898E-0CBFEF7D5407}" destId="{B65044EA-0167-4C83-BF1A-10A8DEDF8465}" srcOrd="1" destOrd="0" presId="urn:microsoft.com/office/officeart/2008/layout/LinedList"/>
    <dgm:cxn modelId="{DE20A770-1A6F-4AB7-A29F-844C9841DAE9}" type="presParOf" srcId="{ED78FEA9-D523-49D1-B366-DB0B435AF8B3}" destId="{3B335156-0F4C-494B-BA70-0560436CD5E1}" srcOrd="4" destOrd="0" presId="urn:microsoft.com/office/officeart/2008/layout/LinedList"/>
    <dgm:cxn modelId="{758A76FF-6A36-41CE-A357-49A02F5B2D35}" type="presParOf" srcId="{ED78FEA9-D523-49D1-B366-DB0B435AF8B3}" destId="{A0858BF9-0C2F-4AD8-AE76-6A3C59EC0A8E}" srcOrd="5" destOrd="0" presId="urn:microsoft.com/office/officeart/2008/layout/LinedList"/>
    <dgm:cxn modelId="{34BC3DCF-8118-4445-97B3-FFA6070870A7}" type="presParOf" srcId="{A0858BF9-0C2F-4AD8-AE76-6A3C59EC0A8E}" destId="{51AE78B2-6051-4194-9D76-9D89292C5AD9}" srcOrd="0" destOrd="0" presId="urn:microsoft.com/office/officeart/2008/layout/LinedList"/>
    <dgm:cxn modelId="{39C3AEB1-FFE3-43CA-AC4E-970996E4559E}" type="presParOf" srcId="{A0858BF9-0C2F-4AD8-AE76-6A3C59EC0A8E}" destId="{31D313AB-718F-4EB3-9DC1-C0C62A04C5C3}" srcOrd="1" destOrd="0" presId="urn:microsoft.com/office/officeart/2008/layout/LinedList"/>
    <dgm:cxn modelId="{0DA9673C-0B84-4272-B5F1-9E6EAB0D01D3}" type="presParOf" srcId="{ED78FEA9-D523-49D1-B366-DB0B435AF8B3}" destId="{38A2AAAD-F317-4852-8B69-9EE45C40C82E}" srcOrd="6" destOrd="0" presId="urn:microsoft.com/office/officeart/2008/layout/LinedList"/>
    <dgm:cxn modelId="{B8256840-E290-48C9-9500-7084A6BA11B2}" type="presParOf" srcId="{ED78FEA9-D523-49D1-B366-DB0B435AF8B3}" destId="{ED1CE7C6-CE0F-456C-BB34-F8B0F5954F05}" srcOrd="7" destOrd="0" presId="urn:microsoft.com/office/officeart/2008/layout/LinedList"/>
    <dgm:cxn modelId="{9751D830-C510-4FA9-B3B4-550F46B136D6}" type="presParOf" srcId="{ED1CE7C6-CE0F-456C-BB34-F8B0F5954F05}" destId="{0E003394-63F2-4464-A6A0-9965C1632D45}" srcOrd="0" destOrd="0" presId="urn:microsoft.com/office/officeart/2008/layout/LinedList"/>
    <dgm:cxn modelId="{085E99A5-1C07-4A56-BA4F-A01C6B6905DC}" type="presParOf" srcId="{ED1CE7C6-CE0F-456C-BB34-F8B0F5954F05}" destId="{D562CAFB-21D2-4BC4-B4F3-BD955A47DD73}" srcOrd="1" destOrd="0" presId="urn:microsoft.com/office/officeart/2008/layout/LinedList"/>
    <dgm:cxn modelId="{AB54E287-7AB1-41F8-907C-9DB832343004}" type="presParOf" srcId="{ED78FEA9-D523-49D1-B366-DB0B435AF8B3}" destId="{7FEA23CB-B92E-4222-8DA1-15B4584E832C}" srcOrd="8" destOrd="0" presId="urn:microsoft.com/office/officeart/2008/layout/LinedList"/>
    <dgm:cxn modelId="{856805A8-F98C-4964-BDB9-2425E425089B}" type="presParOf" srcId="{ED78FEA9-D523-49D1-B366-DB0B435AF8B3}" destId="{185D63BF-21A0-4B20-9198-4282C0220728}" srcOrd="9" destOrd="0" presId="urn:microsoft.com/office/officeart/2008/layout/LinedList"/>
    <dgm:cxn modelId="{EDF1B798-170F-4F76-B52F-22EEF9D0804A}" type="presParOf" srcId="{185D63BF-21A0-4B20-9198-4282C0220728}" destId="{D4A094D3-A153-4B60-8D84-7C31672D98C3}" srcOrd="0" destOrd="0" presId="urn:microsoft.com/office/officeart/2008/layout/LinedList"/>
    <dgm:cxn modelId="{FF97DC8E-F861-4CF0-BB00-D34A4CFF1357}" type="presParOf" srcId="{185D63BF-21A0-4B20-9198-4282C0220728}" destId="{D78F46D8-54BE-4F7D-9DC7-0E014F1266BD}" srcOrd="1" destOrd="0" presId="urn:microsoft.com/office/officeart/2008/layout/LinedList"/>
    <dgm:cxn modelId="{0E2342D3-E9B1-4B16-9EBE-B35878D0E0E3}" type="presParOf" srcId="{ED78FEA9-D523-49D1-B366-DB0B435AF8B3}" destId="{A60E7ECA-AB5B-4D0F-BB56-8AD77C8C30BD}" srcOrd="10" destOrd="0" presId="urn:microsoft.com/office/officeart/2008/layout/LinedList"/>
    <dgm:cxn modelId="{9BE01C06-1D7E-48CD-AEEE-046134663C6A}" type="presParOf" srcId="{ED78FEA9-D523-49D1-B366-DB0B435AF8B3}" destId="{B95043DE-4DDF-4C36-9B96-25631B639B4E}" srcOrd="11" destOrd="0" presId="urn:microsoft.com/office/officeart/2008/layout/LinedList"/>
    <dgm:cxn modelId="{5BBE2FA7-16CD-464E-BEB9-DB18E36A4741}" type="presParOf" srcId="{B95043DE-4DDF-4C36-9B96-25631B639B4E}" destId="{15949E51-7609-4CCD-ACD9-D62D54972248}" srcOrd="0" destOrd="0" presId="urn:microsoft.com/office/officeart/2008/layout/LinedList"/>
    <dgm:cxn modelId="{30814E7D-DEF8-486B-B47D-E3093E34DC67}" type="presParOf" srcId="{B95043DE-4DDF-4C36-9B96-25631B639B4E}" destId="{03E76FD0-77AE-46ED-97C4-E2D18B35089D}" srcOrd="1" destOrd="0" presId="urn:microsoft.com/office/officeart/2008/layout/LinedList"/>
    <dgm:cxn modelId="{E6EE7218-E0A5-4252-A8FC-EF43F5D534DB}" type="presParOf" srcId="{ED78FEA9-D523-49D1-B366-DB0B435AF8B3}" destId="{BF97B7FB-2C8B-4455-9450-6F497494B5DE}" srcOrd="12" destOrd="0" presId="urn:microsoft.com/office/officeart/2008/layout/LinedList"/>
    <dgm:cxn modelId="{EEE36AB0-FA2D-40DD-A525-9FC14307D54B}" type="presParOf" srcId="{ED78FEA9-D523-49D1-B366-DB0B435AF8B3}" destId="{4D5C58CE-6B74-4939-B263-824670601572}" srcOrd="13" destOrd="0" presId="urn:microsoft.com/office/officeart/2008/layout/LinedList"/>
    <dgm:cxn modelId="{15500C21-64C4-434B-8EB0-C54DEED443CB}" type="presParOf" srcId="{4D5C58CE-6B74-4939-B263-824670601572}" destId="{53C7157F-DA56-47C5-9903-F753C3A6FC53}" srcOrd="0" destOrd="0" presId="urn:microsoft.com/office/officeart/2008/layout/LinedList"/>
    <dgm:cxn modelId="{F75247D8-6AF9-4B2E-8166-F0FE5EB6604D}" type="presParOf" srcId="{4D5C58CE-6B74-4939-B263-824670601572}" destId="{068EFD45-C9EB-4669-B483-95D313BC9C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5C609-F2FD-4400-8660-9482EA502C48}">
      <dsp:nvSpPr>
        <dsp:cNvPr id="0" name=""/>
        <dsp:cNvSpPr/>
      </dsp:nvSpPr>
      <dsp:spPr>
        <a:xfrm>
          <a:off x="0" y="618"/>
          <a:ext cx="47724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04B068-B9D6-4822-B805-C605B8DA29A0}">
      <dsp:nvSpPr>
        <dsp:cNvPr id="0" name=""/>
        <dsp:cNvSpPr/>
      </dsp:nvSpPr>
      <dsp:spPr>
        <a:xfrm>
          <a:off x="0" y="618"/>
          <a:ext cx="4772428" cy="724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baseline="0" dirty="0">
              <a:latin typeface="Avenir Next LT Pro"/>
            </a:rPr>
            <a:t>Build your own CO</a:t>
          </a:r>
          <a:r>
            <a:rPr lang="en-GB" sz="1400" kern="1200" baseline="-25000" dirty="0">
              <a:latin typeface="Avenir Next LT Pro"/>
            </a:rPr>
            <a:t>2</a:t>
          </a:r>
          <a:r>
            <a:rPr lang="en-GB" sz="1400" kern="1200" baseline="0" dirty="0">
              <a:latin typeface="Avenir Next LT Pro"/>
            </a:rPr>
            <a:t> sensor</a:t>
          </a:r>
          <a:r>
            <a:rPr lang="en-GB" sz="1400" kern="1200" dirty="0"/>
            <a:t> to educate and </a:t>
          </a:r>
          <a:r>
            <a:rPr lang="en-GB" sz="1400" kern="1200" dirty="0">
              <a:latin typeface="Avenir Next LT Pro"/>
            </a:rPr>
            <a:t>empower</a:t>
          </a:r>
          <a:endParaRPr lang="en-GB" sz="1400" kern="1200" dirty="0"/>
        </a:p>
      </dsp:txBody>
      <dsp:txXfrm>
        <a:off x="0" y="618"/>
        <a:ext cx="4772428" cy="724047"/>
      </dsp:txXfrm>
    </dsp:sp>
    <dsp:sp modelId="{6781612A-3319-4CBD-A8B5-8940FC47C5C5}">
      <dsp:nvSpPr>
        <dsp:cNvPr id="0" name=""/>
        <dsp:cNvSpPr/>
      </dsp:nvSpPr>
      <dsp:spPr>
        <a:xfrm>
          <a:off x="0" y="724666"/>
          <a:ext cx="47724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C7544-D3DC-4558-AF16-80014AEE3934}">
      <dsp:nvSpPr>
        <dsp:cNvPr id="0" name=""/>
        <dsp:cNvSpPr/>
      </dsp:nvSpPr>
      <dsp:spPr>
        <a:xfrm>
          <a:off x="0" y="724666"/>
          <a:ext cx="4772428" cy="724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latin typeface="Avenir Next LT Pro"/>
            </a:rPr>
            <a:t>Real-time</a:t>
          </a:r>
          <a:r>
            <a:rPr lang="en-GB" sz="1400" kern="1200" dirty="0"/>
            <a:t> </a:t>
          </a:r>
          <a:r>
            <a:rPr lang="en-GB" sz="1400" kern="1200" dirty="0">
              <a:latin typeface="Avenir Next LT Pro"/>
              <a:ea typeface="Calibri"/>
              <a:cs typeface="Calibri"/>
            </a:rPr>
            <a:t>CO</a:t>
          </a:r>
          <a:r>
            <a:rPr lang="en-GB" sz="1400" kern="1200" baseline="-25000" dirty="0">
              <a:latin typeface="Avenir Next LT Pro"/>
              <a:ea typeface="Calibri"/>
              <a:cs typeface="Calibri"/>
            </a:rPr>
            <a:t>2</a:t>
          </a:r>
          <a:r>
            <a:rPr lang="en-GB" sz="1400" kern="1200" dirty="0">
              <a:latin typeface="Avenir Next LT Pro"/>
              <a:ea typeface="Calibri"/>
              <a:cs typeface="Calibri"/>
            </a:rPr>
            <a:t> data</a:t>
          </a:r>
          <a:r>
            <a:rPr lang="en-GB" sz="1400" kern="1200" dirty="0"/>
            <a:t> </a:t>
          </a:r>
          <a:r>
            <a:rPr lang="en-GB" sz="1400" kern="1200" dirty="0">
              <a:latin typeface="Avenir Next LT Pro"/>
            </a:rPr>
            <a:t>on</a:t>
          </a:r>
          <a:r>
            <a:rPr lang="en-GB" sz="1400" kern="1200" dirty="0"/>
            <a:t> your mobile </a:t>
          </a:r>
          <a:r>
            <a:rPr lang="en-GB" sz="1400" kern="1200" dirty="0">
              <a:latin typeface="Avenir Next LT Pro"/>
            </a:rPr>
            <a:t>or PC</a:t>
          </a:r>
        </a:p>
      </dsp:txBody>
      <dsp:txXfrm>
        <a:off x="0" y="724666"/>
        <a:ext cx="4772428" cy="724047"/>
      </dsp:txXfrm>
    </dsp:sp>
    <dsp:sp modelId="{3B335156-0F4C-494B-BA70-0560436CD5E1}">
      <dsp:nvSpPr>
        <dsp:cNvPr id="0" name=""/>
        <dsp:cNvSpPr/>
      </dsp:nvSpPr>
      <dsp:spPr>
        <a:xfrm>
          <a:off x="0" y="1448714"/>
          <a:ext cx="47724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AE78B2-6051-4194-9D76-9D89292C5AD9}">
      <dsp:nvSpPr>
        <dsp:cNvPr id="0" name=""/>
        <dsp:cNvSpPr/>
      </dsp:nvSpPr>
      <dsp:spPr>
        <a:xfrm>
          <a:off x="0" y="1448714"/>
          <a:ext cx="4772428" cy="724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solidFill>
                <a:schemeClr val="tx1"/>
              </a:solidFill>
              <a:latin typeface="Calibri"/>
              <a:ea typeface="Calibri"/>
              <a:cs typeface="Calibri"/>
            </a:rPr>
            <a:t>Explore </a:t>
          </a:r>
          <a:r>
            <a:rPr lang="en-GB" sz="1400" kern="1200" dirty="0">
              <a:solidFill>
                <a:schemeClr val="tx1"/>
              </a:solidFill>
              <a:latin typeface="Avenir Next LT Pro"/>
            </a:rPr>
            <a:t>globally via an</a:t>
          </a:r>
          <a:r>
            <a:rPr lang="en-GB" sz="1400" kern="1200" dirty="0">
              <a:solidFill>
                <a:schemeClr val="tx1"/>
              </a:solidFill>
            </a:rPr>
            <a:t> </a:t>
          </a:r>
          <a:r>
            <a:rPr lang="en-GB" sz="1400" kern="1200" dirty="0">
              <a:solidFill>
                <a:schemeClr val="tx1"/>
              </a:solidFill>
              <a:latin typeface="Avenir Next LT Pro"/>
            </a:rPr>
            <a:t>interactive m</a:t>
          </a:r>
          <a:r>
            <a:rPr lang="en-GB" sz="1400" kern="1200" dirty="0">
              <a:latin typeface="Avenir Next LT Pro"/>
            </a:rPr>
            <a:t>ap</a:t>
          </a:r>
          <a:endParaRPr lang="en-GB" sz="1400" kern="1200" dirty="0"/>
        </a:p>
      </dsp:txBody>
      <dsp:txXfrm>
        <a:off x="0" y="1448714"/>
        <a:ext cx="4772428" cy="724047"/>
      </dsp:txXfrm>
    </dsp:sp>
    <dsp:sp modelId="{38A2AAAD-F317-4852-8B69-9EE45C40C82E}">
      <dsp:nvSpPr>
        <dsp:cNvPr id="0" name=""/>
        <dsp:cNvSpPr/>
      </dsp:nvSpPr>
      <dsp:spPr>
        <a:xfrm>
          <a:off x="0" y="2172762"/>
          <a:ext cx="47724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003394-63F2-4464-A6A0-9965C1632D45}">
      <dsp:nvSpPr>
        <dsp:cNvPr id="0" name=""/>
        <dsp:cNvSpPr/>
      </dsp:nvSpPr>
      <dsp:spPr>
        <a:xfrm>
          <a:off x="0" y="2172762"/>
          <a:ext cx="4772428" cy="724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latin typeface="Avenir Next LT Pro"/>
            </a:rPr>
            <a:t>Self-directed</a:t>
          </a:r>
          <a:r>
            <a:rPr lang="en-GB" sz="1400" kern="1200" dirty="0"/>
            <a:t> learning for the education </a:t>
          </a:r>
          <a:r>
            <a:rPr lang="en-GB" sz="1400" kern="1200" dirty="0">
              <a:latin typeface="Avenir Next LT Pro"/>
            </a:rPr>
            <a:t>&amp; STEM community</a:t>
          </a:r>
          <a:endParaRPr lang="en-US" sz="1400" kern="1200" dirty="0"/>
        </a:p>
      </dsp:txBody>
      <dsp:txXfrm>
        <a:off x="0" y="2172762"/>
        <a:ext cx="4772428" cy="724047"/>
      </dsp:txXfrm>
    </dsp:sp>
    <dsp:sp modelId="{7FEA23CB-B92E-4222-8DA1-15B4584E832C}">
      <dsp:nvSpPr>
        <dsp:cNvPr id="0" name=""/>
        <dsp:cNvSpPr/>
      </dsp:nvSpPr>
      <dsp:spPr>
        <a:xfrm>
          <a:off x="0" y="2896809"/>
          <a:ext cx="47724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094D3-A153-4B60-8D84-7C31672D98C3}">
      <dsp:nvSpPr>
        <dsp:cNvPr id="0" name=""/>
        <dsp:cNvSpPr/>
      </dsp:nvSpPr>
      <dsp:spPr>
        <a:xfrm>
          <a:off x="0" y="2896809"/>
          <a:ext cx="4772428" cy="724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latin typeface="Avenir Next LT Pro"/>
            </a:rPr>
            <a:t>Enables</a:t>
          </a:r>
          <a:r>
            <a:rPr lang="en-GB" sz="1400" kern="1200" dirty="0"/>
            <a:t> students, educators </a:t>
          </a:r>
          <a:r>
            <a:rPr lang="en-GB" sz="1400" kern="1200" dirty="0">
              <a:latin typeface="Avenir Next LT Pro"/>
            </a:rPr>
            <a:t>&amp;</a:t>
          </a:r>
          <a:r>
            <a:rPr lang="en-GB" sz="1400" kern="1200" dirty="0"/>
            <a:t> families to build and deploy their own devices </a:t>
          </a:r>
          <a:endParaRPr lang="en-US" sz="1400" kern="1200" dirty="0">
            <a:latin typeface="Avenir Next LT Pro"/>
          </a:endParaRPr>
        </a:p>
      </dsp:txBody>
      <dsp:txXfrm>
        <a:off x="0" y="2896809"/>
        <a:ext cx="4772428" cy="724047"/>
      </dsp:txXfrm>
    </dsp:sp>
    <dsp:sp modelId="{A60E7ECA-AB5B-4D0F-BB56-8AD77C8C30BD}">
      <dsp:nvSpPr>
        <dsp:cNvPr id="0" name=""/>
        <dsp:cNvSpPr/>
      </dsp:nvSpPr>
      <dsp:spPr>
        <a:xfrm>
          <a:off x="0" y="3620857"/>
          <a:ext cx="47724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949E51-7609-4CCD-ACD9-D62D54972248}">
      <dsp:nvSpPr>
        <dsp:cNvPr id="0" name=""/>
        <dsp:cNvSpPr/>
      </dsp:nvSpPr>
      <dsp:spPr>
        <a:xfrm>
          <a:off x="0" y="3620857"/>
          <a:ext cx="4772428" cy="724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b="0" kern="1200" dirty="0">
              <a:latin typeface="Avenir Next LT Pro"/>
            </a:rPr>
            <a:t>Promotes environmental</a:t>
          </a:r>
          <a:r>
            <a:rPr lang="en-GB" sz="1400" kern="1200" dirty="0"/>
            <a:t> awareness and STEM education</a:t>
          </a:r>
        </a:p>
      </dsp:txBody>
      <dsp:txXfrm>
        <a:off x="0" y="3620857"/>
        <a:ext cx="4772428" cy="724047"/>
      </dsp:txXfrm>
    </dsp:sp>
    <dsp:sp modelId="{BF97B7FB-2C8B-4455-9450-6F497494B5DE}">
      <dsp:nvSpPr>
        <dsp:cNvPr id="0" name=""/>
        <dsp:cNvSpPr/>
      </dsp:nvSpPr>
      <dsp:spPr>
        <a:xfrm>
          <a:off x="0" y="4344905"/>
          <a:ext cx="47724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C7157F-DA56-47C5-9903-F753C3A6FC53}">
      <dsp:nvSpPr>
        <dsp:cNvPr id="0" name=""/>
        <dsp:cNvSpPr/>
      </dsp:nvSpPr>
      <dsp:spPr>
        <a:xfrm>
          <a:off x="0" y="4344905"/>
          <a:ext cx="4772428" cy="724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t>Together, we are building a</a:t>
          </a:r>
          <a:r>
            <a:rPr lang="en-GB" sz="1400" kern="1200" dirty="0">
              <a:latin typeface="Avenir Next LT Pro"/>
            </a:rPr>
            <a:t> </a:t>
          </a:r>
          <a:r>
            <a:rPr lang="en-GB" sz="1400" kern="1200" dirty="0"/>
            <a:t>global CO</a:t>
          </a:r>
          <a:r>
            <a:rPr lang="en-GB" sz="1400" kern="1200" baseline="-25000" dirty="0"/>
            <a:t>2</a:t>
          </a:r>
          <a:r>
            <a:rPr lang="en-GB" sz="1400" kern="1200" dirty="0"/>
            <a:t> </a:t>
          </a:r>
          <a:r>
            <a:rPr lang="en-GB" sz="1400" kern="1200" dirty="0">
              <a:latin typeface="Avenir Next LT Pro"/>
            </a:rPr>
            <a:t>community to</a:t>
          </a:r>
          <a:r>
            <a:rPr lang="en-GB" sz="1400" kern="1200" dirty="0"/>
            <a:t> inform, inspire, and help shape a more sustainable future.</a:t>
          </a:r>
          <a:endParaRPr lang="en-US" sz="1400" kern="1200" dirty="0"/>
        </a:p>
      </dsp:txBody>
      <dsp:txXfrm>
        <a:off x="0" y="4344905"/>
        <a:ext cx="4772428" cy="72404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June 5, 2025</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108315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June 5, 2025</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17904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June 5, 2025</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666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June 5, 2025</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7985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June 5, 2025</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7825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June 5, 2025</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1423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June 5, 2025</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7197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June 5, 2025</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89300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June 5, 2025</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38192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June 5, 2025</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68148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June 5, 2025</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15241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Thursday, June 5, 2025</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765228439"/>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7.jpeg"/><Relationship Id="rId4" Type="http://schemas.openxmlformats.org/officeDocument/2006/relationships/diagramQuickStyle" Target="../diagrams/quickStyle1.xml"/><Relationship Id="rId9"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3345" y="433528"/>
            <a:ext cx="11457027" cy="984885"/>
          </a:xfrm>
        </p:spPr>
        <p:txBody>
          <a:bodyPr wrap="square" anchor="ctr">
            <a:normAutofit fontScale="90000"/>
          </a:bodyPr>
          <a:lstStyle/>
          <a:p>
            <a:pPr algn="ctr"/>
            <a:r>
              <a:rPr lang="en-GB" sz="4800" dirty="0">
                <a:ea typeface="+mj-lt"/>
                <a:cs typeface="+mj-lt"/>
              </a:rPr>
              <a:t>Observing climate change with a </a:t>
            </a:r>
            <a:br>
              <a:rPr lang="en-GB" sz="4800" dirty="0">
                <a:ea typeface="+mj-lt"/>
                <a:cs typeface="+mj-lt"/>
              </a:rPr>
            </a:br>
            <a:r>
              <a:rPr lang="en-GB" sz="4800" dirty="0">
                <a:ea typeface="+mj-lt"/>
                <a:cs typeface="+mj-lt"/>
              </a:rPr>
              <a:t>3D-printed Moon Rabbit     </a:t>
            </a:r>
            <a:endParaRPr lang="en-US" dirty="0"/>
          </a:p>
        </p:txBody>
      </p:sp>
      <p:pic>
        <p:nvPicPr>
          <p:cNvPr id="4" name="Picture 3" descr="Image result for moon rabbit">
            <a:extLst>
              <a:ext uri="{FF2B5EF4-FFF2-40B4-BE49-F238E27FC236}">
                <a16:creationId xmlns:a16="http://schemas.microsoft.com/office/drawing/2014/main" id="{53467D76-464A-C48E-EEAA-6928792BE153}"/>
              </a:ext>
            </a:extLst>
          </p:cNvPr>
          <p:cNvPicPr>
            <a:picLocks noChangeAspect="1"/>
          </p:cNvPicPr>
          <p:nvPr/>
        </p:nvPicPr>
        <p:blipFill rotWithShape="1">
          <a:blip r:embed="rId2"/>
          <a:srcRect l="1051" r="1" b="1"/>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11" name="Rectangle 1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2E22-AA99-B09C-14A4-D4F98B624DE3}"/>
              </a:ext>
            </a:extLst>
          </p:cNvPr>
          <p:cNvSpPr>
            <a:spLocks noGrp="1"/>
          </p:cNvSpPr>
          <p:nvPr>
            <p:ph type="title"/>
          </p:nvPr>
        </p:nvSpPr>
        <p:spPr>
          <a:xfrm>
            <a:off x="550863" y="549275"/>
            <a:ext cx="11090274" cy="955823"/>
          </a:xfrm>
        </p:spPr>
        <p:txBody>
          <a:bodyPr vert="horz" wrap="square" lIns="0" tIns="0" rIns="0" bIns="0" rtlCol="0" anchor="b" anchorCtr="0">
            <a:normAutofit/>
          </a:bodyPr>
          <a:lstStyle/>
          <a:p>
            <a:pPr>
              <a:lnSpc>
                <a:spcPct val="90000"/>
              </a:lnSpc>
            </a:pPr>
            <a:r>
              <a:rPr lang="en-US" sz="3400" dirty="0"/>
              <a:t>The last time CO2 was at current levels was 20 million years ago, </a:t>
            </a:r>
            <a:r>
              <a:rPr lang="en-US" sz="3400" dirty="0">
                <a:ea typeface="+mj-lt"/>
                <a:cs typeface="+mj-lt"/>
              </a:rPr>
              <a:t>during the Cenozoic Era</a:t>
            </a:r>
            <a:endParaRPr lang="en-US" sz="3400" dirty="0"/>
          </a:p>
        </p:txBody>
      </p:sp>
      <p:graphicFrame>
        <p:nvGraphicFramePr>
          <p:cNvPr id="5" name="Content Placeholder 4">
            <a:extLst>
              <a:ext uri="{FF2B5EF4-FFF2-40B4-BE49-F238E27FC236}">
                <a16:creationId xmlns:a16="http://schemas.microsoft.com/office/drawing/2014/main" id="{039D845F-8BF5-8EB2-0D4F-A1075E970948}"/>
              </a:ext>
            </a:extLst>
          </p:cNvPr>
          <p:cNvGraphicFramePr>
            <a:graphicFrameLocks noGrp="1"/>
          </p:cNvGraphicFramePr>
          <p:nvPr>
            <p:ph sz="half" idx="1"/>
            <p:extLst>
              <p:ext uri="{D42A27DB-BD31-4B8C-83A1-F6EECF244321}">
                <p14:modId xmlns:p14="http://schemas.microsoft.com/office/powerpoint/2010/main" val="2212614545"/>
              </p:ext>
            </p:extLst>
          </p:nvPr>
        </p:nvGraphicFramePr>
        <p:xfrm>
          <a:off x="550863" y="2097088"/>
          <a:ext cx="5435598" cy="2926462"/>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1388301">
                  <a:extLst>
                    <a:ext uri="{9D8B030D-6E8A-4147-A177-3AD203B41FA5}">
                      <a16:colId xmlns:a16="http://schemas.microsoft.com/office/drawing/2014/main" val="4030022712"/>
                    </a:ext>
                  </a:extLst>
                </a:gridCol>
                <a:gridCol w="4047297">
                  <a:extLst>
                    <a:ext uri="{9D8B030D-6E8A-4147-A177-3AD203B41FA5}">
                      <a16:colId xmlns:a16="http://schemas.microsoft.com/office/drawing/2014/main" val="2435785702"/>
                    </a:ext>
                  </a:extLst>
                </a:gridCol>
              </a:tblGrid>
              <a:tr h="898970">
                <a:tc>
                  <a:txBody>
                    <a:bodyPr/>
                    <a:lstStyle/>
                    <a:p>
                      <a:pPr algn="l" fontAlgn="t"/>
                      <a:r>
                        <a:rPr lang="en-GB" sz="3600" b="1" cap="none" spc="0" dirty="0">
                          <a:solidFill>
                            <a:schemeClr val="bg1"/>
                          </a:solidFill>
                          <a:effectLst/>
                        </a:rPr>
                        <a:t>Date</a:t>
                      </a:r>
                    </a:p>
                  </a:txBody>
                  <a:tcPr marL="132017" marR="196453" marT="37719" marB="282893"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l" fontAlgn="t"/>
                      <a:r>
                        <a:rPr lang="en-GB" sz="3600" b="1" cap="none" spc="0" dirty="0">
                          <a:solidFill>
                            <a:schemeClr val="bg1"/>
                          </a:solidFill>
                          <a:effectLst/>
                        </a:rPr>
                        <a:t>Event</a:t>
                      </a:r>
                    </a:p>
                  </a:txBody>
                  <a:tcPr marL="132017" marR="196453" marT="37719" marB="282893"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2564493679"/>
                  </a:ext>
                </a:extLst>
              </a:tr>
              <a:tr h="1150430">
                <a:tc>
                  <a:txBody>
                    <a:bodyPr/>
                    <a:lstStyle/>
                    <a:p>
                      <a:r>
                        <a:rPr lang="en-GB" sz="2800" cap="none" spc="0" dirty="0">
                          <a:solidFill>
                            <a:schemeClr val="bg1"/>
                          </a:solidFill>
                          <a:effectLst/>
                        </a:rPr>
                        <a:t>20 Ma</a:t>
                      </a:r>
                    </a:p>
                  </a:txBody>
                  <a:tcPr marL="132017" marR="196453" marT="37719" marB="282893" anchor="ctr">
                    <a:lnL w="12700" cap="flat" cmpd="sng" algn="ctr">
                      <a:solidFill>
                        <a:schemeClr val="bg1"/>
                      </a:solidFill>
                      <a:prstDash val="solid"/>
                    </a:lnL>
                    <a:lnR w="12700" cmpd="sng">
                      <a:noFill/>
                      <a:prstDash val="solid"/>
                    </a:lnR>
                    <a:lnT w="38100" cmpd="sng">
                      <a:noFill/>
                    </a:lnT>
                    <a:lnB w="12700" cmpd="sng">
                      <a:noFill/>
                      <a:prstDash val="solid"/>
                    </a:lnB>
                    <a:solidFill>
                      <a:schemeClr val="tx1">
                        <a:lumMod val="75000"/>
                        <a:lumOff val="25000"/>
                      </a:schemeClr>
                    </a:solidFill>
                  </a:tcPr>
                </a:tc>
                <a:tc>
                  <a:txBody>
                    <a:bodyPr/>
                    <a:lstStyle/>
                    <a:p>
                      <a:r>
                        <a:rPr lang="en-GB" sz="2800" cap="none" spc="0" dirty="0">
                          <a:solidFill>
                            <a:schemeClr val="bg1"/>
                          </a:solidFill>
                          <a:effectLst/>
                        </a:rPr>
                        <a:t>First giraffes, hyenas, and giant anteaters, increase in bird diversity.</a:t>
                      </a:r>
                    </a:p>
                  </a:txBody>
                  <a:tcPr marL="132017" marR="196453" marT="37719" marB="282893" anchor="ctr">
                    <a:lnL w="12700" cmpd="sng">
                      <a:noFill/>
                      <a:prstDash val="solid"/>
                    </a:lnL>
                    <a:lnR w="12700" cmpd="sng">
                      <a:noFill/>
                      <a:prstDash val="solid"/>
                    </a:lnR>
                    <a:lnT w="38100" cmpd="sng">
                      <a:noFill/>
                    </a:lnT>
                    <a:lnB w="12700" cmpd="sng">
                      <a:noFill/>
                      <a:prstDash val="solid"/>
                    </a:lnB>
                    <a:solidFill>
                      <a:schemeClr val="tx1">
                        <a:lumMod val="75000"/>
                        <a:lumOff val="25000"/>
                      </a:schemeClr>
                    </a:solidFill>
                  </a:tcPr>
                </a:tc>
                <a:extLst>
                  <a:ext uri="{0D108BD9-81ED-4DB2-BD59-A6C34878D82A}">
                    <a16:rowId xmlns:a16="http://schemas.microsoft.com/office/drawing/2014/main" val="4122910288"/>
                  </a:ext>
                </a:extLst>
              </a:tr>
            </a:tbl>
          </a:graphicData>
        </a:graphic>
      </p:graphicFrame>
      <p:pic>
        <p:nvPicPr>
          <p:cNvPr id="7" name="Content Placeholder 6" descr="What are megafauna? – Queensland Museum Blog">
            <a:extLst>
              <a:ext uri="{FF2B5EF4-FFF2-40B4-BE49-F238E27FC236}">
                <a16:creationId xmlns:a16="http://schemas.microsoft.com/office/drawing/2014/main" id="{EBFF33D5-8E9C-9A5D-2D82-3E26F34E905B}"/>
              </a:ext>
            </a:extLst>
          </p:cNvPr>
          <p:cNvPicPr>
            <a:picLocks noGrp="1" noChangeAspect="1"/>
          </p:cNvPicPr>
          <p:nvPr>
            <p:ph sz="half" idx="2"/>
          </p:nvPr>
        </p:nvPicPr>
        <p:blipFill>
          <a:blip r:embed="rId2"/>
          <a:stretch>
            <a:fillRect/>
          </a:stretch>
        </p:blipFill>
        <p:spPr>
          <a:xfrm>
            <a:off x="6952800" y="2097175"/>
            <a:ext cx="3941075" cy="3995650"/>
          </a:xfrm>
        </p:spPr>
      </p:pic>
    </p:spTree>
    <p:extLst>
      <p:ext uri="{BB962C8B-B14F-4D97-AF65-F5344CB8AC3E}">
        <p14:creationId xmlns:p14="http://schemas.microsoft.com/office/powerpoint/2010/main" val="426833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ap of europe with white text&#10;&#10;Description automatically generated">
            <a:extLst>
              <a:ext uri="{FF2B5EF4-FFF2-40B4-BE49-F238E27FC236}">
                <a16:creationId xmlns:a16="http://schemas.microsoft.com/office/drawing/2014/main" id="{BBEFD7A8-75B5-E2F7-DBAC-A27A36401360}"/>
              </a:ext>
            </a:extLst>
          </p:cNvPr>
          <p:cNvPicPr>
            <a:picLocks noGrp="1" noChangeAspect="1"/>
          </p:cNvPicPr>
          <p:nvPr>
            <p:ph sz="half" idx="2"/>
          </p:nvPr>
        </p:nvPicPr>
        <p:blipFill rotWithShape="1">
          <a:blip r:embed="rId2"/>
          <a:srcRect t="8627" r="2529" b="6928"/>
          <a:stretch/>
        </p:blipFill>
        <p:spPr>
          <a:xfrm>
            <a:off x="0" y="0"/>
            <a:ext cx="12191460" cy="6855780"/>
          </a:xfrm>
        </p:spPr>
      </p:pic>
      <p:sp>
        <p:nvSpPr>
          <p:cNvPr id="8" name="Title 1">
            <a:extLst>
              <a:ext uri="{FF2B5EF4-FFF2-40B4-BE49-F238E27FC236}">
                <a16:creationId xmlns:a16="http://schemas.microsoft.com/office/drawing/2014/main" id="{EE64EB18-C002-D7DA-1F74-43124E096EE3}"/>
              </a:ext>
            </a:extLst>
          </p:cNvPr>
          <p:cNvSpPr>
            <a:spLocks noGrp="1"/>
          </p:cNvSpPr>
          <p:nvPr/>
        </p:nvSpPr>
        <p:spPr>
          <a:xfrm>
            <a:off x="5058929" y="6071165"/>
            <a:ext cx="7135441" cy="789065"/>
          </a:xfrm>
          <a:prstGeom prst="rect">
            <a:avLst/>
          </a:prstGeom>
        </p:spPr>
        <p:txBody>
          <a:bodyPr vert="horz" wrap="square" lIns="0" tIns="0" rIns="0" bIns="0" rtlCol="0" anchor="b" anchorCtr="0">
            <a:norm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700" dirty="0">
                <a:latin typeface="+mj-lt"/>
                <a:ea typeface="+mj-ea"/>
                <a:cs typeface="+mj-cs"/>
              </a:rPr>
              <a:t>European Heatwave 2023 (BBC)</a:t>
            </a:r>
          </a:p>
        </p:txBody>
      </p:sp>
    </p:spTree>
    <p:extLst>
      <p:ext uri="{BB962C8B-B14F-4D97-AF65-F5344CB8AC3E}">
        <p14:creationId xmlns:p14="http://schemas.microsoft.com/office/powerpoint/2010/main" val="1483255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large fire on a road&#10;&#10;Description automatically generated">
            <a:extLst>
              <a:ext uri="{FF2B5EF4-FFF2-40B4-BE49-F238E27FC236}">
                <a16:creationId xmlns:a16="http://schemas.microsoft.com/office/drawing/2014/main" id="{52521173-E4C4-6ACE-26CC-F9AAB2D2B03B}"/>
              </a:ext>
            </a:extLst>
          </p:cNvPr>
          <p:cNvPicPr>
            <a:picLocks noGrp="1" noChangeAspect="1"/>
          </p:cNvPicPr>
          <p:nvPr>
            <p:ph sz="half" idx="2"/>
          </p:nvPr>
        </p:nvPicPr>
        <p:blipFill rotWithShape="1">
          <a:blip r:embed="rId2"/>
          <a:srcRect t="1573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6" name="Title 1">
            <a:extLst>
              <a:ext uri="{FF2B5EF4-FFF2-40B4-BE49-F238E27FC236}">
                <a16:creationId xmlns:a16="http://schemas.microsoft.com/office/drawing/2014/main" id="{EE64EB18-C002-D7DA-1F74-43124E096EE3}"/>
              </a:ext>
            </a:extLst>
          </p:cNvPr>
          <p:cNvSpPr>
            <a:spLocks noGrp="1"/>
          </p:cNvSpPr>
          <p:nvPr/>
        </p:nvSpPr>
        <p:spPr>
          <a:xfrm>
            <a:off x="5058929" y="6071165"/>
            <a:ext cx="7135441" cy="789065"/>
          </a:xfrm>
          <a:prstGeom prst="rect">
            <a:avLst/>
          </a:prstGeom>
        </p:spPr>
        <p:txBody>
          <a:bodyPr vert="horz" wrap="square" lIns="0" tIns="0" rIns="0" bIns="0" rtlCol="0" anchor="b" anchorCtr="0">
            <a:normAutofit fontScale="77500" lnSpcReduction="20000"/>
          </a:bodyPr>
          <a:lstStyle>
            <a:lvl1pPr algn="l" defTabSz="914400" rtl="0" eaLnBrk="1" latinLnBrk="0" hangingPunct="1">
              <a:lnSpc>
                <a:spcPct val="100000"/>
              </a:lnSpc>
              <a:spcBef>
                <a:spcPct val="0"/>
              </a:spcBef>
              <a:buNone/>
              <a:defRPr lang="en-US" sz="4800" kern="1200">
                <a:solidFill>
                  <a:schemeClr val="tx1"/>
                </a:solidFill>
                <a:latin typeface="+mj-lt"/>
                <a:ea typeface="+mj-ea"/>
                <a:cs typeface="+mj-cs"/>
              </a:defRPr>
            </a:lvl1pPr>
          </a:lstStyle>
          <a:p>
            <a:pPr algn="r"/>
            <a:r>
              <a:rPr lang="en-US" dirty="0"/>
              <a:t>Australian bushfires 2023 (NYT)</a:t>
            </a:r>
          </a:p>
        </p:txBody>
      </p:sp>
    </p:spTree>
    <p:extLst>
      <p:ext uri="{BB962C8B-B14F-4D97-AF65-F5344CB8AC3E}">
        <p14:creationId xmlns:p14="http://schemas.microsoft.com/office/powerpoint/2010/main" val="111097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887F-81AC-837E-4F62-F45A8B2F5DE2}"/>
              </a:ext>
            </a:extLst>
          </p:cNvPr>
          <p:cNvSpPr>
            <a:spLocks noGrp="1"/>
          </p:cNvSpPr>
          <p:nvPr>
            <p:ph type="title"/>
          </p:nvPr>
        </p:nvSpPr>
        <p:spPr>
          <a:xfrm>
            <a:off x="550864" y="433529"/>
            <a:ext cx="10982967" cy="560665"/>
          </a:xfrm>
        </p:spPr>
        <p:txBody>
          <a:bodyPr wrap="square" anchor="b">
            <a:normAutofit fontScale="90000"/>
          </a:bodyPr>
          <a:lstStyle/>
          <a:p>
            <a:pPr>
              <a:lnSpc>
                <a:spcPct val="90000"/>
              </a:lnSpc>
            </a:pPr>
            <a:r>
              <a:rPr lang="en-GB" sz="4100"/>
              <a:t>Representative Concentration Pathway</a:t>
            </a:r>
            <a:endParaRPr lang="en-US" sz="4100"/>
          </a:p>
        </p:txBody>
      </p:sp>
      <p:sp>
        <p:nvSpPr>
          <p:cNvPr id="8" name="Content Placeholder 7">
            <a:extLst>
              <a:ext uri="{FF2B5EF4-FFF2-40B4-BE49-F238E27FC236}">
                <a16:creationId xmlns:a16="http://schemas.microsoft.com/office/drawing/2014/main" id="{82AE8134-6784-1965-C2B2-7723F981123E}"/>
              </a:ext>
            </a:extLst>
          </p:cNvPr>
          <p:cNvSpPr>
            <a:spLocks noGrp="1"/>
          </p:cNvSpPr>
          <p:nvPr>
            <p:ph idx="1"/>
          </p:nvPr>
        </p:nvSpPr>
        <p:spPr>
          <a:xfrm>
            <a:off x="550863" y="1240116"/>
            <a:ext cx="3565525" cy="4370430"/>
          </a:xfrm>
        </p:spPr>
        <p:txBody>
          <a:bodyPr anchor="t">
            <a:normAutofit fontScale="92500"/>
          </a:bodyPr>
          <a:lstStyle/>
          <a:p>
            <a:r>
              <a:rPr lang="en-US" sz="2000" dirty="0">
                <a:ea typeface="+mn-lt"/>
                <a:cs typeface="+mn-lt"/>
              </a:rPr>
              <a:t>RCPs are a range of scenarios for the year 2100.</a:t>
            </a:r>
          </a:p>
          <a:p>
            <a:r>
              <a:rPr lang="en-US" sz="2000" i="1" dirty="0">
                <a:solidFill>
                  <a:srgbClr val="FFFFFF">
                    <a:alpha val="60000"/>
                  </a:srgbClr>
                </a:solidFill>
                <a:ea typeface="+mn-lt"/>
                <a:cs typeface="+mn-lt"/>
              </a:rPr>
              <a:t>"When planning for managing the impacts of weather events, most of our clients are using RCP8.5 as a benchmark, although some use RCP6.0. Our recommendation is to continue to work with weather events as RCP8.5 is what we will need to live through, and then work back from there".</a:t>
            </a:r>
            <a:endParaRPr lang="en-US" sz="2000" i="1" dirty="0">
              <a:solidFill>
                <a:srgbClr val="FFFFFF">
                  <a:alpha val="60000"/>
                </a:srgbClr>
              </a:solidFill>
            </a:endParaRPr>
          </a:p>
        </p:txBody>
      </p:sp>
      <p:pic>
        <p:nvPicPr>
          <p:cNvPr id="4" name="Content Placeholder 3" descr="undefined">
            <a:extLst>
              <a:ext uri="{FF2B5EF4-FFF2-40B4-BE49-F238E27FC236}">
                <a16:creationId xmlns:a16="http://schemas.microsoft.com/office/drawing/2014/main" id="{B43F6833-AED4-30F6-5CE6-5E792E6561D4}"/>
              </a:ext>
            </a:extLst>
          </p:cNvPr>
          <p:cNvPicPr>
            <a:picLocks noChangeAspect="1"/>
          </p:cNvPicPr>
          <p:nvPr/>
        </p:nvPicPr>
        <p:blipFill>
          <a:blip r:embed="rId2"/>
          <a:stretch>
            <a:fillRect/>
          </a:stretch>
        </p:blipFill>
        <p:spPr>
          <a:xfrm>
            <a:off x="4550900" y="1239890"/>
            <a:ext cx="7090237" cy="4378220"/>
          </a:xfrm>
          <a:custGeom>
            <a:avLst/>
            <a:gdLst/>
            <a:ahLst/>
            <a:cxnLst/>
            <a:rect l="l" t="t" r="r" b="b"/>
            <a:pathLst>
              <a:path w="7090237" h="5759451">
                <a:moveTo>
                  <a:pt x="0" y="0"/>
                </a:moveTo>
                <a:lnTo>
                  <a:pt x="7090237" y="0"/>
                </a:lnTo>
                <a:lnTo>
                  <a:pt x="7090237" y="5759451"/>
                </a:lnTo>
                <a:lnTo>
                  <a:pt x="0" y="5759451"/>
                </a:lnTo>
                <a:close/>
              </a:path>
            </a:pathLst>
          </a:custGeom>
        </p:spPr>
      </p:pic>
      <p:sp>
        <p:nvSpPr>
          <p:cNvPr id="3" name="TextBox 2">
            <a:extLst>
              <a:ext uri="{FF2B5EF4-FFF2-40B4-BE49-F238E27FC236}">
                <a16:creationId xmlns:a16="http://schemas.microsoft.com/office/drawing/2014/main" id="{8CBF0014-71F5-8BAB-2496-BF90CB10BCF6}"/>
              </a:ext>
            </a:extLst>
          </p:cNvPr>
          <p:cNvSpPr txBox="1"/>
          <p:nvPr/>
        </p:nvSpPr>
        <p:spPr>
          <a:xfrm>
            <a:off x="4551122" y="5918548"/>
            <a:ext cx="73244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r>
              <a:rPr lang="en-GB" sz="2400" b="1" dirty="0">
                <a:ea typeface="+mn-lt"/>
                <a:cs typeface="+mn-lt"/>
              </a:rPr>
              <a:t>* Intergovernmental Panel on Climate Change.</a:t>
            </a:r>
            <a:endParaRPr lang="en-US" sz="2400" b="1"/>
          </a:p>
        </p:txBody>
      </p:sp>
    </p:spTree>
    <p:extLst>
      <p:ext uri="{BB962C8B-B14F-4D97-AF65-F5344CB8AC3E}">
        <p14:creationId xmlns:p14="http://schemas.microsoft.com/office/powerpoint/2010/main" val="122466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15E8-D7F6-0F0E-85EB-EE20FE862B39}"/>
              </a:ext>
            </a:extLst>
          </p:cNvPr>
          <p:cNvSpPr>
            <a:spLocks noGrp="1"/>
          </p:cNvSpPr>
          <p:nvPr>
            <p:ph type="title"/>
          </p:nvPr>
        </p:nvSpPr>
        <p:spPr/>
        <p:txBody>
          <a:bodyPr/>
          <a:lstStyle/>
          <a:p>
            <a:r>
              <a:rPr lang="en-GB" dirty="0"/>
              <a:t>CO</a:t>
            </a:r>
            <a:r>
              <a:rPr lang="en-GB" baseline="-25000" dirty="0"/>
              <a:t>2</a:t>
            </a:r>
            <a:r>
              <a:rPr lang="en-GB" dirty="0"/>
              <a:t> </a:t>
            </a:r>
            <a:r>
              <a:rPr lang="en-GB"/>
              <a:t>Atmospheric</a:t>
            </a:r>
            <a:r>
              <a:rPr lang="en-GB" dirty="0"/>
              <a:t> Concentration</a:t>
            </a:r>
          </a:p>
        </p:txBody>
      </p:sp>
      <p:pic>
        <p:nvPicPr>
          <p:cNvPr id="4" name="Content Placeholder 3" descr="Historic CO2 levels">
            <a:extLst>
              <a:ext uri="{FF2B5EF4-FFF2-40B4-BE49-F238E27FC236}">
                <a16:creationId xmlns:a16="http://schemas.microsoft.com/office/drawing/2014/main" id="{8799A18A-D5D0-E806-995C-198C5A778FE3}"/>
              </a:ext>
            </a:extLst>
          </p:cNvPr>
          <p:cNvPicPr>
            <a:picLocks noGrp="1" noChangeAspect="1"/>
          </p:cNvPicPr>
          <p:nvPr>
            <p:ph idx="1"/>
          </p:nvPr>
        </p:nvPicPr>
        <p:blipFill>
          <a:blip r:embed="rId2"/>
          <a:stretch>
            <a:fillRect/>
          </a:stretch>
        </p:blipFill>
        <p:spPr>
          <a:xfrm>
            <a:off x="552450" y="1535906"/>
            <a:ext cx="9591675" cy="4772025"/>
          </a:xfrm>
        </p:spPr>
      </p:pic>
    </p:spTree>
    <p:extLst>
      <p:ext uri="{BB962C8B-B14F-4D97-AF65-F5344CB8AC3E}">
        <p14:creationId xmlns:p14="http://schemas.microsoft.com/office/powerpoint/2010/main" val="289545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728B-335F-E7D4-EA3F-2BBC4A32D824}"/>
              </a:ext>
            </a:extLst>
          </p:cNvPr>
          <p:cNvSpPr>
            <a:spLocks noGrp="1"/>
          </p:cNvSpPr>
          <p:nvPr>
            <p:ph type="title"/>
          </p:nvPr>
        </p:nvSpPr>
        <p:spPr/>
        <p:txBody>
          <a:bodyPr/>
          <a:lstStyle/>
          <a:p>
            <a:r>
              <a:rPr lang="en-GB" dirty="0"/>
              <a:t>The half-life of CO</a:t>
            </a:r>
            <a:r>
              <a:rPr lang="en-GB" baseline="-25000" dirty="0"/>
              <a:t>2</a:t>
            </a:r>
            <a:r>
              <a:rPr lang="en-GB" dirty="0"/>
              <a:t> is 120 years.</a:t>
            </a:r>
          </a:p>
        </p:txBody>
      </p:sp>
      <p:sp>
        <p:nvSpPr>
          <p:cNvPr id="3" name="Content Placeholder 2">
            <a:extLst>
              <a:ext uri="{FF2B5EF4-FFF2-40B4-BE49-F238E27FC236}">
                <a16:creationId xmlns:a16="http://schemas.microsoft.com/office/drawing/2014/main" id="{71CA78E1-E065-2E4C-6D10-25C99792C37C}"/>
              </a:ext>
            </a:extLst>
          </p:cNvPr>
          <p:cNvSpPr>
            <a:spLocks noGrp="1"/>
          </p:cNvSpPr>
          <p:nvPr>
            <p:ph idx="1"/>
          </p:nvPr>
        </p:nvSpPr>
        <p:spPr/>
        <p:txBody>
          <a:bodyPr vert="horz" wrap="square" lIns="0" tIns="0" rIns="0" bIns="0" rtlCol="0" anchor="t">
            <a:normAutofit/>
          </a:bodyPr>
          <a:lstStyle/>
          <a:p>
            <a:r>
              <a:rPr lang="en-GB" dirty="0">
                <a:solidFill>
                  <a:srgbClr val="FFFFFF">
                    <a:alpha val="60000"/>
                  </a:srgbClr>
                </a:solidFill>
              </a:rPr>
              <a:t>Carbon dioxide has a half-life of about 120 years.</a:t>
            </a:r>
            <a:endParaRPr lang="en-US" dirty="0">
              <a:solidFill>
                <a:srgbClr val="FFFFFF">
                  <a:alpha val="60000"/>
                </a:srgbClr>
              </a:solidFill>
            </a:endParaRPr>
          </a:p>
          <a:p>
            <a:r>
              <a:rPr lang="en-GB" dirty="0">
                <a:solidFill>
                  <a:srgbClr val="FFFFFF">
                    <a:alpha val="60000"/>
                  </a:srgbClr>
                </a:solidFill>
              </a:rPr>
              <a:t>Trees and plants absorb about 35%.</a:t>
            </a:r>
          </a:p>
          <a:p>
            <a:r>
              <a:rPr lang="en-GB" dirty="0">
                <a:solidFill>
                  <a:srgbClr val="FFFFFF">
                    <a:alpha val="60000"/>
                  </a:srgbClr>
                </a:solidFill>
              </a:rPr>
              <a:t>Oceans dissolving the remaining 65% (but warming oceans dissolve less).</a:t>
            </a:r>
          </a:p>
          <a:p>
            <a:r>
              <a:rPr lang="en-GB" dirty="0">
                <a:solidFill>
                  <a:srgbClr val="FFFFFF">
                    <a:alpha val="60000"/>
                  </a:srgbClr>
                </a:solidFill>
              </a:rPr>
              <a:t>If we stopped all CO</a:t>
            </a:r>
            <a:r>
              <a:rPr lang="en-GB" baseline="-25000" dirty="0">
                <a:solidFill>
                  <a:srgbClr val="FFFFFF">
                    <a:alpha val="60000"/>
                  </a:srgbClr>
                </a:solidFill>
              </a:rPr>
              <a:t>2</a:t>
            </a:r>
            <a:r>
              <a:rPr lang="en-GB" dirty="0">
                <a:solidFill>
                  <a:srgbClr val="FFFFFF">
                    <a:alpha val="60000"/>
                  </a:srgbClr>
                </a:solidFill>
              </a:rPr>
              <a:t> output today, half of our CO</a:t>
            </a:r>
            <a:r>
              <a:rPr lang="en-GB" baseline="-25000" dirty="0">
                <a:solidFill>
                  <a:srgbClr val="FFFFFF">
                    <a:alpha val="60000"/>
                  </a:srgbClr>
                </a:solidFill>
              </a:rPr>
              <a:t>2</a:t>
            </a:r>
            <a:r>
              <a:rPr lang="en-GB" dirty="0">
                <a:solidFill>
                  <a:srgbClr val="FFFFFF">
                    <a:alpha val="60000"/>
                  </a:srgbClr>
                </a:solidFill>
              </a:rPr>
              <a:t> debt would still be there in 2148.</a:t>
            </a:r>
          </a:p>
          <a:p>
            <a:r>
              <a:rPr lang="en-GB" dirty="0">
                <a:solidFill>
                  <a:srgbClr val="FFFFFF">
                    <a:alpha val="60000"/>
                  </a:srgbClr>
                </a:solidFill>
              </a:rPr>
              <a:t>Outstanding Carbon Debt: ~ 0.8 Trillion Tonnes of CO</a:t>
            </a:r>
            <a:r>
              <a:rPr lang="en-GB" baseline="-25000" dirty="0">
                <a:solidFill>
                  <a:srgbClr val="FFFFFF">
                    <a:alpha val="60000"/>
                  </a:srgbClr>
                </a:solidFill>
              </a:rPr>
              <a:t>2</a:t>
            </a:r>
            <a:endParaRPr lang="en-GB" baseline="-25000">
              <a:solidFill>
                <a:srgbClr val="FFFFFF">
                  <a:alpha val="60000"/>
                </a:srgbClr>
              </a:solidFill>
            </a:endParaRPr>
          </a:p>
        </p:txBody>
      </p:sp>
    </p:spTree>
    <p:extLst>
      <p:ext uri="{BB962C8B-B14F-4D97-AF65-F5344CB8AC3E}">
        <p14:creationId xmlns:p14="http://schemas.microsoft.com/office/powerpoint/2010/main" val="692084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B4806-9B70-DBFE-8D6D-648EA7A80D61}"/>
              </a:ext>
            </a:extLst>
          </p:cNvPr>
          <p:cNvSpPr>
            <a:spLocks noGrp="1"/>
          </p:cNvSpPr>
          <p:nvPr>
            <p:ph type="title"/>
          </p:nvPr>
        </p:nvSpPr>
        <p:spPr>
          <a:xfrm>
            <a:off x="550863" y="4220953"/>
            <a:ext cx="4500562" cy="1850506"/>
          </a:xfrm>
        </p:spPr>
        <p:txBody>
          <a:bodyPr wrap="square" anchor="t">
            <a:normAutofit/>
          </a:bodyPr>
          <a:lstStyle/>
          <a:p>
            <a:pPr>
              <a:lnSpc>
                <a:spcPct val="90000"/>
              </a:lnSpc>
            </a:pPr>
            <a:r>
              <a:rPr lang="en-GB" sz="3700" dirty="0"/>
              <a:t>The Mauna Loa Observatory </a:t>
            </a:r>
            <a:r>
              <a:rPr lang="en-GB" sz="3700"/>
              <a:t>has set</a:t>
            </a:r>
            <a:r>
              <a:rPr lang="en-GB" sz="3700" dirty="0"/>
              <a:t> </a:t>
            </a:r>
            <a:r>
              <a:rPr lang="en-GB" sz="3700"/>
              <a:t>the way for 67 years.</a:t>
            </a:r>
            <a:endParaRPr lang="en-GB" sz="3700" dirty="0"/>
          </a:p>
        </p:txBody>
      </p:sp>
      <p:pic>
        <p:nvPicPr>
          <p:cNvPr id="10" name="Content Placeholder 9" descr="A building with dome roofs and a mountain in the background&#10;&#10;Description automatically generated">
            <a:extLst>
              <a:ext uri="{FF2B5EF4-FFF2-40B4-BE49-F238E27FC236}">
                <a16:creationId xmlns:a16="http://schemas.microsoft.com/office/drawing/2014/main" id="{3CA16E98-1630-EF63-BAD5-C11474EFED22}"/>
              </a:ext>
            </a:extLst>
          </p:cNvPr>
          <p:cNvPicPr>
            <a:picLocks noChangeAspect="1"/>
          </p:cNvPicPr>
          <p:nvPr/>
        </p:nvPicPr>
        <p:blipFill rotWithShape="1">
          <a:blip r:embed="rId2"/>
          <a:srcRect t="32428" b="21504"/>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19" name="Oval 1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Content Placeholder 13">
            <a:extLst>
              <a:ext uri="{FF2B5EF4-FFF2-40B4-BE49-F238E27FC236}">
                <a16:creationId xmlns:a16="http://schemas.microsoft.com/office/drawing/2014/main" id="{41E2E1B4-0B9D-DD96-D890-ACC9AC88BE1A}"/>
              </a:ext>
            </a:extLst>
          </p:cNvPr>
          <p:cNvSpPr>
            <a:spLocks noGrp="1"/>
          </p:cNvSpPr>
          <p:nvPr>
            <p:ph idx="1"/>
          </p:nvPr>
        </p:nvSpPr>
        <p:spPr>
          <a:xfrm>
            <a:off x="5267325" y="3962161"/>
            <a:ext cx="6733246" cy="2511864"/>
          </a:xfrm>
        </p:spPr>
        <p:txBody>
          <a:bodyPr anchor="t">
            <a:normAutofit fontScale="92500" lnSpcReduction="20000"/>
          </a:bodyPr>
          <a:lstStyle/>
          <a:p>
            <a:r>
              <a:rPr lang="en-US" sz="2000" dirty="0">
                <a:ea typeface="+mn-lt"/>
                <a:cs typeface="+mn-lt"/>
              </a:rPr>
              <a:t>Global CO</a:t>
            </a:r>
            <a:r>
              <a:rPr lang="en-US" sz="2000" baseline="-25000" dirty="0">
                <a:ea typeface="+mn-lt"/>
                <a:cs typeface="+mn-lt"/>
              </a:rPr>
              <a:t>2</a:t>
            </a:r>
            <a:r>
              <a:rPr lang="en-US" sz="2000" dirty="0">
                <a:ea typeface="+mn-lt"/>
                <a:cs typeface="+mn-lt"/>
              </a:rPr>
              <a:t> readings have been taken by the Mauna Loa Observatory in Hawaii since the measurements began in 1958.</a:t>
            </a:r>
            <a:endParaRPr lang="en-US" sz="2000" dirty="0">
              <a:solidFill>
                <a:srgbClr val="FFFFFF">
                  <a:alpha val="60000"/>
                </a:srgbClr>
              </a:solidFill>
              <a:ea typeface="+mn-lt"/>
              <a:cs typeface="+mn-lt"/>
            </a:endParaRPr>
          </a:p>
          <a:p>
            <a:r>
              <a:rPr lang="en-US" sz="2000" dirty="0">
                <a:solidFill>
                  <a:srgbClr val="FFFFFF">
                    <a:alpha val="60000"/>
                  </a:srgbClr>
                </a:solidFill>
              </a:rPr>
              <a:t>The Mauna Loa Observatory land-lease is up for renewal in August and is being defunded by the US administration along with other aspects of NASA (50% cut) and </a:t>
            </a:r>
            <a:r>
              <a:rPr lang="en-US" sz="2000" dirty="0">
                <a:solidFill>
                  <a:srgbClr val="FFFFFF">
                    <a:alpha val="60000"/>
                  </a:srgbClr>
                </a:solidFill>
                <a:ea typeface="+mn-lt"/>
                <a:cs typeface="+mn-lt"/>
              </a:rPr>
              <a:t>the National Oceanic and Atmospheric Administration (NOAA) - 27% cut.</a:t>
            </a:r>
          </a:p>
        </p:txBody>
      </p:sp>
    </p:spTree>
    <p:extLst>
      <p:ext uri="{BB962C8B-B14F-4D97-AF65-F5344CB8AC3E}">
        <p14:creationId xmlns:p14="http://schemas.microsoft.com/office/powerpoint/2010/main" val="168396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1F6E8-89F2-902E-63CB-771C46FC2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9B14EA-FB9E-8214-0D88-43EDA0BA61BF}"/>
              </a:ext>
            </a:extLst>
          </p:cNvPr>
          <p:cNvSpPr>
            <a:spLocks noGrp="1"/>
          </p:cNvSpPr>
          <p:nvPr>
            <p:ph type="title"/>
          </p:nvPr>
        </p:nvSpPr>
        <p:spPr/>
        <p:txBody>
          <a:bodyPr/>
          <a:lstStyle/>
          <a:p>
            <a:r>
              <a:rPr lang="en-GB"/>
              <a:t>Moon Rabbit Intro</a:t>
            </a:r>
          </a:p>
        </p:txBody>
      </p:sp>
      <p:sp>
        <p:nvSpPr>
          <p:cNvPr id="3" name="Content Placeholder 2">
            <a:extLst>
              <a:ext uri="{FF2B5EF4-FFF2-40B4-BE49-F238E27FC236}">
                <a16:creationId xmlns:a16="http://schemas.microsoft.com/office/drawing/2014/main" id="{B8FA6D2F-7170-CAFF-B992-B878E8151D96}"/>
              </a:ext>
            </a:extLst>
          </p:cNvPr>
          <p:cNvSpPr>
            <a:spLocks noGrp="1"/>
          </p:cNvSpPr>
          <p:nvPr>
            <p:ph idx="1"/>
          </p:nvPr>
        </p:nvSpPr>
        <p:spPr/>
        <p:txBody>
          <a:bodyPr vert="horz" wrap="square" lIns="0" tIns="0" rIns="0" bIns="0" rtlCol="0" anchor="t">
            <a:normAutofit fontScale="77500" lnSpcReduction="20000"/>
          </a:bodyPr>
          <a:lstStyle/>
          <a:p>
            <a:pPr marL="457200" indent="-457200">
              <a:buAutoNum type="arabicPeriod"/>
            </a:pPr>
            <a:r>
              <a:rPr lang="en-GB" sz="2600">
                <a:solidFill>
                  <a:srgbClr val="FFFFFF">
                    <a:alpha val="60000"/>
                  </a:srgbClr>
                </a:solidFill>
                <a:latin typeface="Avenir Next LT Pro"/>
                <a:cs typeface="Segoe UI"/>
              </a:rPr>
              <a:t>Moon Rabbit is a self-built, dynamic real-time CO</a:t>
            </a:r>
            <a:r>
              <a:rPr lang="en-GB" sz="2600" baseline="-25000">
                <a:solidFill>
                  <a:srgbClr val="FFFFFF">
                    <a:alpha val="60000"/>
                  </a:srgbClr>
                </a:solidFill>
                <a:latin typeface="Avenir Next LT Pro"/>
                <a:cs typeface="Segoe UI"/>
              </a:rPr>
              <a:t>2</a:t>
            </a:r>
            <a:r>
              <a:rPr lang="en-GB" sz="2600">
                <a:solidFill>
                  <a:srgbClr val="FFFFFF">
                    <a:alpha val="60000"/>
                  </a:srgbClr>
                </a:solidFill>
                <a:latin typeface="Avenir Next LT Pro"/>
                <a:cs typeface="Segoe UI"/>
              </a:rPr>
              <a:t> sensor </a:t>
            </a:r>
            <a:r>
              <a:rPr lang="en-GB" sz="2600">
                <a:solidFill>
                  <a:srgbClr val="FFFFFF">
                    <a:alpha val="60000"/>
                  </a:srgbClr>
                </a:solidFill>
                <a:ea typeface="+mn-lt"/>
                <a:cs typeface="+mn-lt"/>
              </a:rPr>
              <a:t>designed to educate and empower communities worldwide.</a:t>
            </a:r>
            <a:endParaRPr lang="en-GB">
              <a:solidFill>
                <a:srgbClr val="FFFFFF">
                  <a:alpha val="60000"/>
                </a:srgbClr>
              </a:solidFill>
              <a:latin typeface="Avenir Next LT Pro"/>
              <a:cs typeface="Segoe UI"/>
            </a:endParaRPr>
          </a:p>
          <a:p>
            <a:pPr marL="457200" indent="-457200">
              <a:buAutoNum type="arabicPeriod"/>
            </a:pPr>
            <a:r>
              <a:rPr lang="en-GB" sz="2600">
                <a:solidFill>
                  <a:srgbClr val="FFFFFF">
                    <a:alpha val="60000"/>
                  </a:srgbClr>
                </a:solidFill>
                <a:ea typeface="+mn-lt"/>
                <a:cs typeface="+mn-lt"/>
              </a:rPr>
              <a:t>It captures CO</a:t>
            </a:r>
            <a:r>
              <a:rPr lang="en-GB" sz="2600" baseline="-25000">
                <a:solidFill>
                  <a:srgbClr val="FFFFFF">
                    <a:alpha val="60000"/>
                  </a:srgbClr>
                </a:solidFill>
                <a:ea typeface="+mn-lt"/>
                <a:cs typeface="+mn-lt"/>
              </a:rPr>
              <a:t>2</a:t>
            </a:r>
            <a:r>
              <a:rPr lang="en-GB" sz="2600">
                <a:solidFill>
                  <a:srgbClr val="FFFFFF">
                    <a:alpha val="60000"/>
                  </a:srgbClr>
                </a:solidFill>
                <a:ea typeface="+mn-lt"/>
                <a:cs typeface="+mn-lt"/>
              </a:rPr>
              <a:t> readings continuously, publishing data both locally—to your mobile device or PC—and globally via an interactive map that can be interactively explored in detail.</a:t>
            </a:r>
          </a:p>
          <a:p>
            <a:pPr marL="457200" indent="-457200">
              <a:buAutoNum type="arabicPeriod"/>
            </a:pPr>
            <a:r>
              <a:rPr lang="en-GB" sz="2600">
                <a:solidFill>
                  <a:srgbClr val="FFFFFF">
                    <a:alpha val="60000"/>
                  </a:srgbClr>
                </a:solidFill>
                <a:ea typeface="+mn-lt"/>
                <a:cs typeface="+mn-lt"/>
              </a:rPr>
              <a:t>At its core, Moon Rabbit is a programme of self-build, experimentation and self-directed learning, tailored especially for the education community.</a:t>
            </a:r>
            <a:endParaRPr lang="en-GB" sz="2600">
              <a:solidFill>
                <a:srgbClr val="FFFFFF">
                  <a:alpha val="60000"/>
                </a:srgbClr>
              </a:solidFill>
              <a:latin typeface="Avenir Next LT Pro"/>
              <a:cs typeface="Segoe UI"/>
            </a:endParaRPr>
          </a:p>
          <a:p>
            <a:pPr marL="457200" indent="-457200">
              <a:buAutoNum type="arabicPeriod"/>
            </a:pPr>
            <a:r>
              <a:rPr lang="en-GB" sz="2600">
                <a:solidFill>
                  <a:srgbClr val="FFFFFF">
                    <a:alpha val="60000"/>
                  </a:srgbClr>
                </a:solidFill>
                <a:ea typeface="+mn-lt"/>
                <a:cs typeface="+mn-lt"/>
              </a:rPr>
              <a:t>By enabling students, educators and families to build and deploy their own Moon Rabbit devices, the project fosters environmental awareness and hands-on STEM education.</a:t>
            </a:r>
            <a:endParaRPr lang="en-GB" sz="2600">
              <a:solidFill>
                <a:srgbClr val="FFFFFF">
                  <a:alpha val="60000"/>
                </a:srgbClr>
              </a:solidFill>
              <a:latin typeface="Avenir Next LT Pro"/>
              <a:cs typeface="Segoe UI"/>
            </a:endParaRPr>
          </a:p>
          <a:p>
            <a:pPr marL="457200" indent="-457200">
              <a:buAutoNum type="arabicPeriod"/>
            </a:pPr>
            <a:r>
              <a:rPr lang="en-GB" sz="2600">
                <a:solidFill>
                  <a:srgbClr val="FFFFFF">
                    <a:alpha val="60000"/>
                  </a:srgbClr>
                </a:solidFill>
                <a:ea typeface="+mn-lt"/>
                <a:cs typeface="+mn-lt"/>
              </a:rPr>
              <a:t>Together, we are building a community-driven, global CO</a:t>
            </a:r>
            <a:r>
              <a:rPr lang="en-GB" sz="2600" baseline="-25000">
                <a:solidFill>
                  <a:srgbClr val="FFFFFF">
                    <a:alpha val="60000"/>
                  </a:srgbClr>
                </a:solidFill>
                <a:ea typeface="+mn-lt"/>
                <a:cs typeface="+mn-lt"/>
              </a:rPr>
              <a:t>2</a:t>
            </a:r>
            <a:r>
              <a:rPr lang="en-GB" sz="2600">
                <a:solidFill>
                  <a:srgbClr val="FFFFFF">
                    <a:alpha val="60000"/>
                  </a:srgbClr>
                </a:solidFill>
                <a:ea typeface="+mn-lt"/>
                <a:cs typeface="+mn-lt"/>
              </a:rPr>
              <a:t> map to inform, inspire, and help shape a more sustainable future.</a:t>
            </a:r>
            <a:endParaRPr lang="en-GB" sz="2600">
              <a:solidFill>
                <a:srgbClr val="FFFFFF">
                  <a:alpha val="60000"/>
                </a:srgbClr>
              </a:solidFill>
              <a:latin typeface="Avenir Next LT Pro"/>
              <a:cs typeface="Segoe UI"/>
            </a:endParaRPr>
          </a:p>
        </p:txBody>
      </p:sp>
    </p:spTree>
    <p:extLst>
      <p:ext uri="{BB962C8B-B14F-4D97-AF65-F5344CB8AC3E}">
        <p14:creationId xmlns:p14="http://schemas.microsoft.com/office/powerpoint/2010/main" val="3770845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CA76A-A3A4-42EF-300A-4B561E220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72131C-8D19-1F2A-5BEA-6179BEDD6DC6}"/>
              </a:ext>
            </a:extLst>
          </p:cNvPr>
          <p:cNvSpPr>
            <a:spLocks noGrp="1"/>
          </p:cNvSpPr>
          <p:nvPr>
            <p:ph type="title"/>
          </p:nvPr>
        </p:nvSpPr>
        <p:spPr>
          <a:xfrm>
            <a:off x="242204" y="192389"/>
            <a:ext cx="11168764" cy="1351291"/>
          </a:xfrm>
        </p:spPr>
        <p:txBody>
          <a:bodyPr>
            <a:normAutofit fontScale="90000"/>
          </a:bodyPr>
          <a:lstStyle/>
          <a:p>
            <a:pPr algn="ctr"/>
            <a:r>
              <a:rPr lang="en-GB"/>
              <a:t>Climate change </a:t>
            </a:r>
            <a:br>
              <a:rPr lang="en-GB"/>
            </a:br>
            <a:r>
              <a:rPr lang="en-GB"/>
              <a:t>    &amp; Moon Rabbit     </a:t>
            </a:r>
            <a:endParaRPr lang="en-GB">
              <a:solidFill>
                <a:srgbClr val="000000"/>
              </a:solidFill>
            </a:endParaRPr>
          </a:p>
          <a:p>
            <a:pPr algn="ctr"/>
            <a:endParaRPr lang="en-GB"/>
          </a:p>
        </p:txBody>
      </p:sp>
      <p:graphicFrame>
        <p:nvGraphicFramePr>
          <p:cNvPr id="30" name="Content Placeholder 2">
            <a:extLst>
              <a:ext uri="{FF2B5EF4-FFF2-40B4-BE49-F238E27FC236}">
                <a16:creationId xmlns:a16="http://schemas.microsoft.com/office/drawing/2014/main" id="{F337D4DC-4F31-DF07-DCB5-B6EFDE6438AA}"/>
              </a:ext>
            </a:extLst>
          </p:cNvPr>
          <p:cNvGraphicFramePr>
            <a:graphicFrameLocks noGrp="1"/>
          </p:cNvGraphicFramePr>
          <p:nvPr>
            <p:ph idx="1"/>
          </p:nvPr>
        </p:nvGraphicFramePr>
        <p:xfrm>
          <a:off x="2740406" y="1611631"/>
          <a:ext cx="4772428" cy="5069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E511F7B4-6C27-5730-6A39-1AA86E4078C9}"/>
              </a:ext>
            </a:extLst>
          </p:cNvPr>
          <p:cNvGrpSpPr/>
          <p:nvPr/>
        </p:nvGrpSpPr>
        <p:grpSpPr>
          <a:xfrm>
            <a:off x="7655087" y="2980222"/>
            <a:ext cx="4124464" cy="3012650"/>
            <a:chOff x="4325649" y="1330566"/>
            <a:chExt cx="7453902" cy="4662306"/>
          </a:xfrm>
        </p:grpSpPr>
        <p:pic>
          <p:nvPicPr>
            <p:cNvPr id="5" name="Content Placeholder 5" descr="A graph with a line going up&#10;&#10;Description automatically generated">
              <a:extLst>
                <a:ext uri="{FF2B5EF4-FFF2-40B4-BE49-F238E27FC236}">
                  <a16:creationId xmlns:a16="http://schemas.microsoft.com/office/drawing/2014/main" id="{08154AE4-A5FB-05E1-140E-3E38A1F6F772}"/>
                </a:ext>
              </a:extLst>
            </p:cNvPr>
            <p:cNvPicPr>
              <a:picLocks noChangeAspect="1"/>
            </p:cNvPicPr>
            <p:nvPr/>
          </p:nvPicPr>
          <p:blipFill>
            <a:blip r:embed="rId7"/>
            <a:stretch>
              <a:fillRect/>
            </a:stretch>
          </p:blipFill>
          <p:spPr>
            <a:xfrm>
              <a:off x="4325649" y="1330566"/>
              <a:ext cx="7453902" cy="4662306"/>
            </a:xfrm>
            <a:custGeom>
              <a:avLst/>
              <a:gdLst/>
              <a:ahLst/>
              <a:cxnLst/>
              <a:rect l="l" t="t" r="r" b="b"/>
              <a:pathLst>
                <a:path w="5083992" h="2880518">
                  <a:moveTo>
                    <a:pt x="0" y="0"/>
                  </a:moveTo>
                  <a:lnTo>
                    <a:pt x="5083992" y="0"/>
                  </a:lnTo>
                  <a:lnTo>
                    <a:pt x="5083992" y="2880518"/>
                  </a:lnTo>
                  <a:lnTo>
                    <a:pt x="0" y="2880518"/>
                  </a:lnTo>
                  <a:close/>
                </a:path>
              </a:pathLst>
            </a:custGeom>
          </p:spPr>
        </p:pic>
        <p:grpSp>
          <p:nvGrpSpPr>
            <p:cNvPr id="9" name="Group 8">
              <a:extLst>
                <a:ext uri="{FF2B5EF4-FFF2-40B4-BE49-F238E27FC236}">
                  <a16:creationId xmlns:a16="http://schemas.microsoft.com/office/drawing/2014/main" id="{B1D3B129-0E3E-B33A-5BC8-7104238F629A}"/>
                </a:ext>
              </a:extLst>
            </p:cNvPr>
            <p:cNvGrpSpPr/>
            <p:nvPr/>
          </p:nvGrpSpPr>
          <p:grpSpPr>
            <a:xfrm>
              <a:off x="7623422" y="1718591"/>
              <a:ext cx="1168077" cy="1682620"/>
              <a:chOff x="8879478" y="539280"/>
              <a:chExt cx="695793" cy="1234435"/>
            </a:xfrm>
          </p:grpSpPr>
          <p:sp>
            <p:nvSpPr>
              <p:cNvPr id="7" name="Arrow: Striped Right 6">
                <a:extLst>
                  <a:ext uri="{FF2B5EF4-FFF2-40B4-BE49-F238E27FC236}">
                    <a16:creationId xmlns:a16="http://schemas.microsoft.com/office/drawing/2014/main" id="{64212A52-6F84-B5EA-D63E-946AE8FB39CA}"/>
                  </a:ext>
                </a:extLst>
              </p:cNvPr>
              <p:cNvSpPr/>
              <p:nvPr/>
            </p:nvSpPr>
            <p:spPr>
              <a:xfrm rot="2700000">
                <a:off x="9091320" y="1304382"/>
                <a:ext cx="688931" cy="17745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10563A1-D9FD-986F-7497-9EABAE69E2E3}"/>
                  </a:ext>
                </a:extLst>
              </p:cNvPr>
              <p:cNvSpPr txBox="1"/>
              <p:nvPr/>
            </p:nvSpPr>
            <p:spPr>
              <a:xfrm rot="2700000">
                <a:off x="8610157" y="808601"/>
                <a:ext cx="1234435" cy="6957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rPr>
                  <a:t>Kyoto </a:t>
                </a:r>
              </a:p>
              <a:p>
                <a:r>
                  <a:rPr lang="en-US">
                    <a:solidFill>
                      <a:srgbClr val="000000"/>
                    </a:solidFill>
                  </a:rPr>
                  <a:t>Protocol</a:t>
                </a:r>
                <a:endParaRPr lang="en-US" err="1">
                  <a:solidFill>
                    <a:srgbClr val="000000"/>
                  </a:solidFill>
                </a:endParaRPr>
              </a:p>
            </p:txBody>
          </p:sp>
        </p:grpSp>
        <p:grpSp>
          <p:nvGrpSpPr>
            <p:cNvPr id="13" name="Group 12">
              <a:extLst>
                <a:ext uri="{FF2B5EF4-FFF2-40B4-BE49-F238E27FC236}">
                  <a16:creationId xmlns:a16="http://schemas.microsoft.com/office/drawing/2014/main" id="{D5094781-61E6-DFA2-4635-AC34D400A05A}"/>
                </a:ext>
              </a:extLst>
            </p:cNvPr>
            <p:cNvGrpSpPr/>
            <p:nvPr/>
          </p:nvGrpSpPr>
          <p:grpSpPr>
            <a:xfrm>
              <a:off x="10375515" y="2062080"/>
              <a:ext cx="1168076" cy="1853709"/>
              <a:chOff x="10563460" y="828207"/>
              <a:chExt cx="692611" cy="1358491"/>
            </a:xfrm>
          </p:grpSpPr>
          <p:sp>
            <p:nvSpPr>
              <p:cNvPr id="11" name="TextBox 10">
                <a:extLst>
                  <a:ext uri="{FF2B5EF4-FFF2-40B4-BE49-F238E27FC236}">
                    <a16:creationId xmlns:a16="http://schemas.microsoft.com/office/drawing/2014/main" id="{5A171836-A004-5C40-53B7-100F7688B2E9}"/>
                  </a:ext>
                </a:extLst>
              </p:cNvPr>
              <p:cNvSpPr txBox="1"/>
              <p:nvPr/>
            </p:nvSpPr>
            <p:spPr>
              <a:xfrm rot="3420000">
                <a:off x="10230520" y="1161147"/>
                <a:ext cx="1358491" cy="6926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rgbClr val="000000"/>
                    </a:solidFill>
                  </a:rPr>
                  <a:t>Paris </a:t>
                </a:r>
                <a:endParaRPr lang="en-US"/>
              </a:p>
              <a:p>
                <a:pPr algn="r"/>
                <a:r>
                  <a:rPr lang="en-US">
                    <a:solidFill>
                      <a:srgbClr val="000000"/>
                    </a:solidFill>
                  </a:rPr>
                  <a:t>Accord</a:t>
                </a:r>
                <a:endParaRPr lang="en-US"/>
              </a:p>
            </p:txBody>
          </p:sp>
          <p:sp>
            <p:nvSpPr>
              <p:cNvPr id="12" name="Arrow: Striped Right 11">
                <a:extLst>
                  <a:ext uri="{FF2B5EF4-FFF2-40B4-BE49-F238E27FC236}">
                    <a16:creationId xmlns:a16="http://schemas.microsoft.com/office/drawing/2014/main" id="{C3762681-29A2-9B70-860A-4F686C4DC1D1}"/>
                  </a:ext>
                </a:extLst>
              </p:cNvPr>
              <p:cNvSpPr/>
              <p:nvPr/>
            </p:nvSpPr>
            <p:spPr>
              <a:xfrm rot="14280000">
                <a:off x="10579060" y="1425191"/>
                <a:ext cx="688931" cy="17745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4" name="Picture 3" descr="A blue graph with white numbers&#10;&#10;AI-generated content may be incorrect.">
            <a:extLst>
              <a:ext uri="{FF2B5EF4-FFF2-40B4-BE49-F238E27FC236}">
                <a16:creationId xmlns:a16="http://schemas.microsoft.com/office/drawing/2014/main" id="{B7E5F340-BDF8-C9CC-E17C-0FB5680B41D2}"/>
              </a:ext>
            </a:extLst>
          </p:cNvPr>
          <p:cNvPicPr>
            <a:picLocks noChangeAspect="1"/>
          </p:cNvPicPr>
          <p:nvPr/>
        </p:nvPicPr>
        <p:blipFill>
          <a:blip r:embed="rId8"/>
          <a:stretch>
            <a:fillRect/>
          </a:stretch>
        </p:blipFill>
        <p:spPr>
          <a:xfrm>
            <a:off x="241380" y="188330"/>
            <a:ext cx="993012" cy="1031594"/>
          </a:xfrm>
          <a:prstGeom prst="rect">
            <a:avLst/>
          </a:prstGeom>
        </p:spPr>
      </p:pic>
      <p:pic>
        <p:nvPicPr>
          <p:cNvPr id="6" name="Picture 5" descr="A black box with a white wire and a pen on a blue surface&#10;&#10;AI-generated content may be incorrect.">
            <a:extLst>
              <a:ext uri="{FF2B5EF4-FFF2-40B4-BE49-F238E27FC236}">
                <a16:creationId xmlns:a16="http://schemas.microsoft.com/office/drawing/2014/main" id="{8ABFE223-9C35-48D8-D945-CD9AE219D41C}"/>
              </a:ext>
            </a:extLst>
          </p:cNvPr>
          <p:cNvPicPr>
            <a:picLocks noChangeAspect="1"/>
          </p:cNvPicPr>
          <p:nvPr/>
        </p:nvPicPr>
        <p:blipFill>
          <a:blip r:embed="rId9"/>
          <a:stretch>
            <a:fillRect/>
          </a:stretch>
        </p:blipFill>
        <p:spPr>
          <a:xfrm>
            <a:off x="9342744" y="626961"/>
            <a:ext cx="2312916" cy="1842304"/>
          </a:xfrm>
          <a:prstGeom prst="rect">
            <a:avLst/>
          </a:prstGeom>
        </p:spPr>
      </p:pic>
      <p:pic>
        <p:nvPicPr>
          <p:cNvPr id="15" name="Content Placeholder 4" descr="A screenshot of a device&#10;&#10;Description automatically generated">
            <a:extLst>
              <a:ext uri="{FF2B5EF4-FFF2-40B4-BE49-F238E27FC236}">
                <a16:creationId xmlns:a16="http://schemas.microsoft.com/office/drawing/2014/main" id="{03F845A5-3138-E753-C58A-559BE626435D}"/>
              </a:ext>
            </a:extLst>
          </p:cNvPr>
          <p:cNvPicPr>
            <a:picLocks noChangeAspect="1"/>
          </p:cNvPicPr>
          <p:nvPr/>
        </p:nvPicPr>
        <p:blipFill>
          <a:blip r:embed="rId10"/>
          <a:stretch>
            <a:fillRect/>
          </a:stretch>
        </p:blipFill>
        <p:spPr>
          <a:xfrm>
            <a:off x="242953" y="1610286"/>
            <a:ext cx="2306859" cy="4997451"/>
          </a:xfrm>
          <a:custGeom>
            <a:avLst/>
            <a:gdLst/>
            <a:ahLst/>
            <a:cxnLst/>
            <a:rect l="l" t="t" r="r" b="b"/>
            <a:pathLst>
              <a:path w="4713922" h="5759450">
                <a:moveTo>
                  <a:pt x="0" y="0"/>
                </a:moveTo>
                <a:lnTo>
                  <a:pt x="4713922" y="0"/>
                </a:lnTo>
                <a:lnTo>
                  <a:pt x="4713922" y="5759450"/>
                </a:lnTo>
                <a:lnTo>
                  <a:pt x="0" y="5759450"/>
                </a:lnTo>
                <a:close/>
              </a:path>
            </a:pathLst>
          </a:custGeom>
        </p:spPr>
      </p:pic>
      <p:sp>
        <p:nvSpPr>
          <p:cNvPr id="16" name="TextBox 15">
            <a:extLst>
              <a:ext uri="{FF2B5EF4-FFF2-40B4-BE49-F238E27FC236}">
                <a16:creationId xmlns:a16="http://schemas.microsoft.com/office/drawing/2014/main" id="{E4347FC1-D88A-CFDA-7F4F-0342F9CE3FA1}"/>
              </a:ext>
            </a:extLst>
          </p:cNvPr>
          <p:cNvSpPr txBox="1"/>
          <p:nvPr/>
        </p:nvSpPr>
        <p:spPr>
          <a:xfrm>
            <a:off x="8081058" y="3904526"/>
            <a:ext cx="14699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solidFill>
                  <a:schemeClr val="bg1"/>
                </a:solidFill>
              </a:rPr>
              <a:t>Atmospheric</a:t>
            </a:r>
          </a:p>
          <a:p>
            <a:r>
              <a:rPr lang="en-GB" sz="4000">
                <a:solidFill>
                  <a:schemeClr val="bg1"/>
                </a:solidFill>
              </a:rPr>
              <a:t>CO</a:t>
            </a:r>
            <a:r>
              <a:rPr lang="en-GB" sz="4000" baseline="-25000">
                <a:solidFill>
                  <a:schemeClr val="bg1"/>
                </a:solidFill>
              </a:rPr>
              <a:t>2</a:t>
            </a:r>
          </a:p>
        </p:txBody>
      </p:sp>
    </p:spTree>
    <p:extLst>
      <p:ext uri="{BB962C8B-B14F-4D97-AF65-F5344CB8AC3E}">
        <p14:creationId xmlns:p14="http://schemas.microsoft.com/office/powerpoint/2010/main" val="3579811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D5A1-0088-60BB-BC8D-DBC928CA59DD}"/>
              </a:ext>
            </a:extLst>
          </p:cNvPr>
          <p:cNvSpPr>
            <a:spLocks noGrp="1"/>
          </p:cNvSpPr>
          <p:nvPr>
            <p:ph type="title"/>
          </p:nvPr>
        </p:nvSpPr>
        <p:spPr>
          <a:xfrm>
            <a:off x="6201412" y="549275"/>
            <a:ext cx="5437185" cy="1997855"/>
          </a:xfrm>
        </p:spPr>
        <p:txBody>
          <a:bodyPr wrap="square" anchor="b">
            <a:normAutofit/>
          </a:bodyPr>
          <a:lstStyle/>
          <a:p>
            <a:r>
              <a:rPr lang="en-GB"/>
              <a:t>Moon Rabbit</a:t>
            </a:r>
          </a:p>
        </p:txBody>
      </p:sp>
      <p:pic>
        <p:nvPicPr>
          <p:cNvPr id="6" name="Content Placeholder 5" descr="A black box with a white cord plugged into it&#10;&#10;Description automatically generated">
            <a:extLst>
              <a:ext uri="{FF2B5EF4-FFF2-40B4-BE49-F238E27FC236}">
                <a16:creationId xmlns:a16="http://schemas.microsoft.com/office/drawing/2014/main" id="{AD388DC5-D719-7141-B3AA-57D20147742E}"/>
              </a:ext>
            </a:extLst>
          </p:cNvPr>
          <p:cNvPicPr>
            <a:picLocks noChangeAspect="1"/>
          </p:cNvPicPr>
          <p:nvPr/>
        </p:nvPicPr>
        <p:blipFill rotWithShape="1">
          <a:blip r:embed="rId2"/>
          <a:srcRect t="6341" r="321" b="18297"/>
          <a:stretch/>
        </p:blipFill>
        <p:spPr>
          <a:xfrm>
            <a:off x="956915" y="549275"/>
            <a:ext cx="4285038" cy="5759450"/>
          </a:xfrm>
          <a:custGeom>
            <a:avLst/>
            <a:gdLst/>
            <a:ahLst/>
            <a:cxnLst/>
            <a:rect l="l" t="t" r="r" b="b"/>
            <a:pathLst>
              <a:path w="5092062" h="5759450">
                <a:moveTo>
                  <a:pt x="0" y="0"/>
                </a:moveTo>
                <a:lnTo>
                  <a:pt x="5092062" y="0"/>
                </a:lnTo>
                <a:lnTo>
                  <a:pt x="5092062" y="5759450"/>
                </a:lnTo>
                <a:lnTo>
                  <a:pt x="0" y="5759450"/>
                </a:lnTo>
                <a:close/>
              </a:path>
            </a:pathLst>
          </a:custGeom>
        </p:spPr>
      </p:pic>
      <p:sp>
        <p:nvSpPr>
          <p:cNvPr id="52" name="Content Placeholder 9">
            <a:extLst>
              <a:ext uri="{FF2B5EF4-FFF2-40B4-BE49-F238E27FC236}">
                <a16:creationId xmlns:a16="http://schemas.microsoft.com/office/drawing/2014/main" id="{7C1F23BD-C72D-706B-A675-7D998054DDC4}"/>
              </a:ext>
            </a:extLst>
          </p:cNvPr>
          <p:cNvSpPr>
            <a:spLocks noGrp="1"/>
          </p:cNvSpPr>
          <p:nvPr>
            <p:ph idx="1"/>
          </p:nvPr>
        </p:nvSpPr>
        <p:spPr>
          <a:xfrm>
            <a:off x="6201410" y="2677306"/>
            <a:ext cx="5437187" cy="3415519"/>
          </a:xfrm>
        </p:spPr>
        <p:txBody>
          <a:bodyPr anchor="t">
            <a:normAutofit lnSpcReduction="10000"/>
          </a:bodyPr>
          <a:lstStyle/>
          <a:p>
            <a:r>
              <a:rPr lang="en-US" sz="2000" dirty="0">
                <a:solidFill>
                  <a:srgbClr val="FFFFFF"/>
                </a:solidFill>
              </a:rPr>
              <a:t>The Moon Rabbit legend is a popular part of local folklore throughout Asia. It may be found in diverse cultures in China, Japan, Korea, Sri Lanka, Cambodia, Thailand, Vietnam, Myanmar and even Mexico. </a:t>
            </a:r>
            <a:endParaRPr lang="en-US" sz="2000" dirty="0">
              <a:solidFill>
                <a:srgbClr val="FFFFFF"/>
              </a:solidFill>
              <a:ea typeface="+mn-lt"/>
              <a:cs typeface="+mn-lt"/>
            </a:endParaRPr>
          </a:p>
          <a:p>
            <a:r>
              <a:rPr lang="en-US" sz="2000" dirty="0">
                <a:solidFill>
                  <a:srgbClr val="FFFFFF"/>
                </a:solidFill>
                <a:ea typeface="+mn-lt"/>
                <a:cs typeface="+mn-lt"/>
              </a:rPr>
              <a:t>Stories are told about the brave rabbit that was rewarded and </a:t>
            </a:r>
            <a:r>
              <a:rPr lang="en-US" sz="2000" err="1">
                <a:solidFill>
                  <a:srgbClr val="FFFFFF"/>
                </a:solidFill>
                <a:ea typeface="+mn-lt"/>
                <a:cs typeface="+mn-lt"/>
              </a:rPr>
              <a:t>honoured</a:t>
            </a:r>
            <a:r>
              <a:rPr lang="en-US" sz="2000" dirty="0">
                <a:solidFill>
                  <a:srgbClr val="FFFFFF"/>
                </a:solidFill>
                <a:ea typeface="+mn-lt"/>
                <a:cs typeface="+mn-lt"/>
              </a:rPr>
              <a:t> for his courage and can now be seen on the moon.</a:t>
            </a:r>
          </a:p>
          <a:p>
            <a:r>
              <a:rPr lang="en-US" sz="2000" dirty="0">
                <a:solidFill>
                  <a:srgbClr val="FFFFFF"/>
                </a:solidFill>
              </a:rPr>
              <a:t>That's 4 billion potential climate activists.</a:t>
            </a:r>
          </a:p>
        </p:txBody>
      </p:sp>
    </p:spTree>
    <p:extLst>
      <p:ext uri="{BB962C8B-B14F-4D97-AF65-F5344CB8AC3E}">
        <p14:creationId xmlns:p14="http://schemas.microsoft.com/office/powerpoint/2010/main" val="31171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9EAA6-41C3-CEE8-C6C7-195B7C1EC7FF}"/>
              </a:ext>
            </a:extLst>
          </p:cNvPr>
          <p:cNvSpPr>
            <a:spLocks noGrp="1"/>
          </p:cNvSpPr>
          <p:nvPr>
            <p:ph type="title"/>
          </p:nvPr>
        </p:nvSpPr>
        <p:spPr/>
        <p:txBody>
          <a:bodyPr/>
          <a:lstStyle/>
          <a:p>
            <a:r>
              <a:rPr lang="en-GB"/>
              <a:t>Agenda</a:t>
            </a:r>
          </a:p>
        </p:txBody>
      </p:sp>
      <p:sp>
        <p:nvSpPr>
          <p:cNvPr id="3" name="Content Placeholder 2">
            <a:extLst>
              <a:ext uri="{FF2B5EF4-FFF2-40B4-BE49-F238E27FC236}">
                <a16:creationId xmlns:a16="http://schemas.microsoft.com/office/drawing/2014/main" id="{6D5F2DC2-BAEC-D027-B37B-C9E34DC057BA}"/>
              </a:ext>
            </a:extLst>
          </p:cNvPr>
          <p:cNvSpPr>
            <a:spLocks noGrp="1"/>
          </p:cNvSpPr>
          <p:nvPr>
            <p:ph idx="1"/>
          </p:nvPr>
        </p:nvSpPr>
        <p:spPr/>
        <p:txBody>
          <a:bodyPr vert="horz" wrap="square" lIns="0" tIns="0" rIns="0" bIns="0" rtlCol="0" anchor="t">
            <a:normAutofit/>
          </a:bodyPr>
          <a:lstStyle/>
          <a:p>
            <a:r>
              <a:rPr lang="en-GB" dirty="0">
                <a:solidFill>
                  <a:srgbClr val="FFFFFF">
                    <a:alpha val="60000"/>
                  </a:srgbClr>
                </a:solidFill>
              </a:rPr>
              <a:t>Global Warming – the facts</a:t>
            </a:r>
          </a:p>
          <a:p>
            <a:r>
              <a:rPr lang="en-GB" dirty="0">
                <a:solidFill>
                  <a:srgbClr val="FFFFFF">
                    <a:alpha val="60000"/>
                  </a:srgbClr>
                </a:solidFill>
              </a:rPr>
              <a:t>The link between man-made CO</a:t>
            </a:r>
            <a:r>
              <a:rPr lang="en-GB" baseline="-25000" dirty="0">
                <a:solidFill>
                  <a:srgbClr val="FFFFFF">
                    <a:alpha val="60000"/>
                  </a:srgbClr>
                </a:solidFill>
              </a:rPr>
              <a:t>2</a:t>
            </a:r>
            <a:r>
              <a:rPr lang="en-GB" dirty="0">
                <a:solidFill>
                  <a:srgbClr val="FFFFFF">
                    <a:alpha val="60000"/>
                  </a:srgbClr>
                </a:solidFill>
              </a:rPr>
              <a:t> emissions and global warming.</a:t>
            </a:r>
            <a:endParaRPr lang="en-GB"/>
          </a:p>
          <a:p>
            <a:r>
              <a:rPr lang="en-GB" dirty="0">
                <a:solidFill>
                  <a:srgbClr val="FFFFFF">
                    <a:alpha val="60000"/>
                  </a:srgbClr>
                </a:solidFill>
                <a:ea typeface="+mn-lt"/>
                <a:cs typeface="+mn-lt"/>
              </a:rPr>
              <a:t>What can we in education do?  </a:t>
            </a:r>
            <a:r>
              <a:rPr lang="en-GB" dirty="0">
                <a:solidFill>
                  <a:srgbClr val="FFFFFF">
                    <a:alpha val="60000"/>
                  </a:srgbClr>
                </a:solidFill>
              </a:rPr>
              <a:t>3D printed CO</a:t>
            </a:r>
            <a:r>
              <a:rPr lang="en-GB" baseline="-25000" dirty="0">
                <a:solidFill>
                  <a:srgbClr val="FFFFFF">
                    <a:alpha val="60000"/>
                  </a:srgbClr>
                </a:solidFill>
              </a:rPr>
              <a:t>2</a:t>
            </a:r>
            <a:r>
              <a:rPr lang="en-GB" dirty="0">
                <a:solidFill>
                  <a:srgbClr val="FFFFFF">
                    <a:alpha val="60000"/>
                  </a:srgbClr>
                </a:solidFill>
              </a:rPr>
              <a:t> detector</a:t>
            </a:r>
          </a:p>
          <a:p>
            <a:r>
              <a:rPr lang="en-GB" dirty="0">
                <a:solidFill>
                  <a:srgbClr val="FFFFFF">
                    <a:alpha val="60000"/>
                  </a:srgbClr>
                </a:solidFill>
              </a:rPr>
              <a:t>A call for education to participate.</a:t>
            </a:r>
          </a:p>
          <a:p>
            <a:r>
              <a:rPr lang="en-GB" dirty="0">
                <a:solidFill>
                  <a:srgbClr val="FFFFFF">
                    <a:alpha val="60000"/>
                  </a:srgbClr>
                </a:solidFill>
              </a:rPr>
              <a:t>Working together to create a more interactive community, sharing images, data and real-time weather.</a:t>
            </a:r>
          </a:p>
        </p:txBody>
      </p:sp>
    </p:spTree>
    <p:extLst>
      <p:ext uri="{BB962C8B-B14F-4D97-AF65-F5344CB8AC3E}">
        <p14:creationId xmlns:p14="http://schemas.microsoft.com/office/powerpoint/2010/main" val="426769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3" name="Group 5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4" name="Rectangle 5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63BE5-DC9A-E36F-1A17-5DEDD51B6DE9}"/>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90000"/>
              </a:lnSpc>
            </a:pPr>
            <a:r>
              <a:rPr lang="en-US" sz="4100"/>
              <a:t>A local weather dashboard</a:t>
            </a:r>
          </a:p>
        </p:txBody>
      </p:sp>
      <p:sp>
        <p:nvSpPr>
          <p:cNvPr id="20" name="Content Placeholder 7">
            <a:extLst>
              <a:ext uri="{FF2B5EF4-FFF2-40B4-BE49-F238E27FC236}">
                <a16:creationId xmlns:a16="http://schemas.microsoft.com/office/drawing/2014/main" id="{0FE98FD5-F74E-0B83-0873-D8EAB9E09315}"/>
              </a:ext>
            </a:extLst>
          </p:cNvPr>
          <p:cNvSpPr>
            <a:spLocks noGrp="1"/>
          </p:cNvSpPr>
          <p:nvPr>
            <p:ph idx="1"/>
          </p:nvPr>
        </p:nvSpPr>
        <p:spPr>
          <a:xfrm>
            <a:off x="7140575" y="549275"/>
            <a:ext cx="4498976" cy="984885"/>
          </a:xfrm>
        </p:spPr>
        <p:txBody>
          <a:bodyPr vert="horz" wrap="square" lIns="0" tIns="0" rIns="0" bIns="0" rtlCol="0" anchor="ctr">
            <a:normAutofit/>
          </a:bodyPr>
          <a:lstStyle/>
          <a:p>
            <a:pPr marL="0" indent="0" algn="r">
              <a:lnSpc>
                <a:spcPct val="100000"/>
              </a:lnSpc>
              <a:buNone/>
            </a:pPr>
            <a:r>
              <a:rPr lang="en-US" dirty="0"/>
              <a:t>From your own device;</a:t>
            </a:r>
          </a:p>
        </p:txBody>
      </p:sp>
      <p:sp>
        <p:nvSpPr>
          <p:cNvPr id="55" name="Rectangle 54">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0FA58807-E288-3E1A-930C-04790365CE67}"/>
              </a:ext>
            </a:extLst>
          </p:cNvPr>
          <p:cNvPicPr>
            <a:picLocks noChangeAspect="1"/>
          </p:cNvPicPr>
          <p:nvPr/>
        </p:nvPicPr>
        <p:blipFill>
          <a:blip r:embed="rId2"/>
          <a:stretch>
            <a:fillRect/>
          </a:stretch>
        </p:blipFill>
        <p:spPr>
          <a:xfrm>
            <a:off x="1694655" y="2083435"/>
            <a:ext cx="8802689"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56" name="Rectangle 55">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80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EDA708A-8314-42DA-B368-EB270D569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53879-8FCD-E367-5FEE-B08964DE2109}"/>
              </a:ext>
            </a:extLst>
          </p:cNvPr>
          <p:cNvSpPr>
            <a:spLocks noGrp="1"/>
          </p:cNvSpPr>
          <p:nvPr>
            <p:ph type="title"/>
          </p:nvPr>
        </p:nvSpPr>
        <p:spPr/>
        <p:txBody>
          <a:bodyPr wrap="square" anchor="ctr">
            <a:normAutofit/>
          </a:bodyPr>
          <a:lstStyle/>
          <a:p>
            <a:pPr algn="ctr"/>
            <a:r>
              <a:rPr lang="en-GB" sz="4800" dirty="0">
                <a:ea typeface="+mj-lt"/>
                <a:cs typeface="+mj-lt"/>
              </a:rPr>
              <a:t>Moon Rabbit Projects</a:t>
            </a:r>
            <a:endParaRPr lang="en-US" dirty="0"/>
          </a:p>
        </p:txBody>
      </p:sp>
      <p:pic>
        <p:nvPicPr>
          <p:cNvPr id="6" name="Content Placeholder 5" descr="A graph of a graph&#10;&#10;AI-generated content may be incorrect.">
            <a:extLst>
              <a:ext uri="{FF2B5EF4-FFF2-40B4-BE49-F238E27FC236}">
                <a16:creationId xmlns:a16="http://schemas.microsoft.com/office/drawing/2014/main" id="{8606F7F9-BF37-077C-2A04-C221FCB242FD}"/>
              </a:ext>
            </a:extLst>
          </p:cNvPr>
          <p:cNvPicPr>
            <a:picLocks noGrp="1" noChangeAspect="1"/>
          </p:cNvPicPr>
          <p:nvPr>
            <p:ph idx="1"/>
          </p:nvPr>
        </p:nvPicPr>
        <p:blipFill>
          <a:blip r:embed="rId2"/>
          <a:stretch>
            <a:fillRect/>
          </a:stretch>
        </p:blipFill>
        <p:spPr>
          <a:xfrm>
            <a:off x="5470085" y="1707156"/>
            <a:ext cx="6158957" cy="2309609"/>
          </a:xfrm>
        </p:spPr>
      </p:pic>
      <p:sp>
        <p:nvSpPr>
          <p:cNvPr id="5" name="Text Placeholder 4">
            <a:extLst>
              <a:ext uri="{FF2B5EF4-FFF2-40B4-BE49-F238E27FC236}">
                <a16:creationId xmlns:a16="http://schemas.microsoft.com/office/drawing/2014/main" id="{0A022379-A2BB-DF58-8C83-7DD24811FE95}"/>
              </a:ext>
            </a:extLst>
          </p:cNvPr>
          <p:cNvSpPr>
            <a:spLocks noGrp="1"/>
          </p:cNvSpPr>
          <p:nvPr>
            <p:ph type="body" sz="half" idx="2"/>
          </p:nvPr>
        </p:nvSpPr>
        <p:spPr>
          <a:xfrm>
            <a:off x="550863" y="1683256"/>
            <a:ext cx="4231069" cy="4381347"/>
          </a:xfrm>
        </p:spPr>
        <p:txBody>
          <a:bodyPr vert="horz" wrap="square" lIns="0" tIns="0" rIns="0" bIns="0" rtlCol="0" anchor="t">
            <a:normAutofit fontScale="85000" lnSpcReduction="10000"/>
          </a:bodyPr>
          <a:lstStyle/>
          <a:p>
            <a:pPr marL="342900" indent="-342900">
              <a:buChar char="•"/>
            </a:pPr>
            <a:r>
              <a:rPr lang="en-GB" dirty="0">
                <a:solidFill>
                  <a:srgbClr val="FFFFFF">
                    <a:alpha val="60000"/>
                  </a:srgbClr>
                </a:solidFill>
                <a:ea typeface="+mn-lt"/>
                <a:cs typeface="+mn-lt"/>
              </a:rPr>
              <a:t>Building Moon Rabbit: Construct and deploy a DIY, Moon Rabbit CO₂ monitors to empower students to collect and analyse environmental data</a:t>
            </a:r>
            <a:endParaRPr lang="en-US" dirty="0">
              <a:solidFill>
                <a:srgbClr val="FFFFFF">
                  <a:alpha val="60000"/>
                </a:srgbClr>
              </a:solidFill>
            </a:endParaRPr>
          </a:p>
          <a:p>
            <a:pPr marL="285750" indent="-285750">
              <a:buChar char="•"/>
            </a:pPr>
            <a:r>
              <a:rPr lang="en-GB" dirty="0">
                <a:solidFill>
                  <a:srgbClr val="FFFFFF">
                    <a:alpha val="60000"/>
                  </a:srgbClr>
                </a:solidFill>
                <a:ea typeface="+mn-lt"/>
                <a:cs typeface="+mn-lt"/>
              </a:rPr>
              <a:t>CO₂ and Learning: Measure classroom CO₂ levels and correlate them with student concentration and test performance over a term.</a:t>
            </a:r>
          </a:p>
          <a:p>
            <a:pPr marL="285750" indent="-285750">
              <a:buChar char="•"/>
            </a:pPr>
            <a:r>
              <a:rPr lang="en-GB" dirty="0">
                <a:solidFill>
                  <a:srgbClr val="FFFFFF">
                    <a:alpha val="60000"/>
                  </a:srgbClr>
                </a:solidFill>
                <a:ea typeface="+mn-lt"/>
                <a:cs typeface="+mn-lt"/>
              </a:rPr>
              <a:t>Traffic and Air Quality: Compare CO₂ levels in classrooms at varying distances from major roads to assess the impact of traffic emissions.</a:t>
            </a:r>
            <a:endParaRPr lang="en-GB" dirty="0">
              <a:solidFill>
                <a:srgbClr val="FFFFFF">
                  <a:alpha val="60000"/>
                </a:srgbClr>
              </a:solidFill>
            </a:endParaRPr>
          </a:p>
          <a:p>
            <a:pPr marL="342900" indent="-342900">
              <a:buChar char="•"/>
            </a:pPr>
            <a:r>
              <a:rPr lang="en-GB" dirty="0">
                <a:solidFill>
                  <a:srgbClr val="FFFFFF">
                    <a:alpha val="60000"/>
                  </a:srgbClr>
                </a:solidFill>
                <a:ea typeface="+mn-lt"/>
                <a:cs typeface="+mn-lt"/>
              </a:rPr>
              <a:t>CO₂ and the Daily Cycle: Track diurnal CO₂ changes in school grounds to explore links between photosynthesis, cloud cover and air quality.</a:t>
            </a:r>
            <a:endParaRPr lang="en-GB" dirty="0">
              <a:solidFill>
                <a:srgbClr val="FFFFFF">
                  <a:alpha val="60000"/>
                </a:srgbClr>
              </a:solidFill>
            </a:endParaRPr>
          </a:p>
          <a:p>
            <a:r>
              <a:rPr lang="en-GB" dirty="0">
                <a:solidFill>
                  <a:srgbClr val="FFFFFF">
                    <a:alpha val="60000"/>
                  </a:srgbClr>
                </a:solidFill>
              </a:rPr>
              <a:t>Many more...</a:t>
            </a:r>
          </a:p>
          <a:p>
            <a:pPr marL="342900" indent="-342900">
              <a:buChar char="•"/>
            </a:pPr>
            <a:endParaRPr lang="en-GB" dirty="0">
              <a:solidFill>
                <a:srgbClr val="FFFFFF">
                  <a:alpha val="60000"/>
                </a:srgbClr>
              </a:solidFill>
            </a:endParaRPr>
          </a:p>
        </p:txBody>
      </p:sp>
      <p:sp>
        <p:nvSpPr>
          <p:cNvPr id="15" name="Text Placeholder 4">
            <a:extLst>
              <a:ext uri="{FF2B5EF4-FFF2-40B4-BE49-F238E27FC236}">
                <a16:creationId xmlns:a16="http://schemas.microsoft.com/office/drawing/2014/main" id="{68AA23CD-2F15-319B-8DEE-709B0513293A}"/>
              </a:ext>
            </a:extLst>
          </p:cNvPr>
          <p:cNvSpPr txBox="1">
            <a:spLocks/>
          </p:cNvSpPr>
          <p:nvPr/>
        </p:nvSpPr>
        <p:spPr>
          <a:xfrm>
            <a:off x="5472819" y="4149878"/>
            <a:ext cx="6168994" cy="1747273"/>
          </a:xfrm>
          <a:prstGeom prst="rect">
            <a:avLst/>
          </a:prstGeom>
        </p:spPr>
        <p:txBody>
          <a:bodyPr vert="horz" wrap="square" lIns="0" tIns="0" rIns="0" bIns="0" rtlCol="0" anchor="t">
            <a:normAutofit fontScale="85000" lnSpcReduction="200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600" kern="1200">
                <a:solidFill>
                  <a:schemeClr val="tx1">
                    <a:alpha val="6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1400"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200"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u="sng" dirty="0">
                <a:solidFill>
                  <a:srgbClr val="FFFFFF">
                    <a:alpha val="60000"/>
                  </a:srgbClr>
                </a:solidFill>
                <a:ea typeface="+mn-lt"/>
                <a:cs typeface="+mn-lt"/>
              </a:rPr>
              <a:t>Skills developed</a:t>
            </a:r>
            <a:endParaRPr lang="en-US" dirty="0">
              <a:solidFill>
                <a:srgbClr val="FFFFFF">
                  <a:alpha val="60000"/>
                </a:srgbClr>
              </a:solidFill>
              <a:ea typeface="+mn-lt"/>
              <a:cs typeface="+mn-lt"/>
            </a:endParaRPr>
          </a:p>
          <a:p>
            <a:r>
              <a:rPr lang="en-GB" dirty="0">
                <a:solidFill>
                  <a:srgbClr val="FFFFFF">
                    <a:alpha val="60000"/>
                  </a:srgbClr>
                </a:solidFill>
                <a:ea typeface="+mn-lt"/>
                <a:cs typeface="+mn-lt"/>
              </a:rPr>
              <a:t>These projects help students build real-world scientific and technical skills, including 3D printing, coding and electronics (Raspberry Pi), sensor calibration, environmental data collection, data analysis, graphing and critical thinking. They also encourage teamwork, project planning, experimental design, and communication — all while connecting science learning to urgent global challenges like climate change.</a:t>
            </a:r>
            <a:endParaRPr lang="en-US">
              <a:solidFill>
                <a:srgbClr val="FFFFFF">
                  <a:alpha val="60000"/>
                </a:srgbClr>
              </a:solidFill>
            </a:endParaRPr>
          </a:p>
          <a:p>
            <a:pPr marL="342900" indent="-342900">
              <a:buFont typeface="Arial" panose="020B0604020202020204" pitchFamily="34" charset="0"/>
              <a:buChar char="•"/>
            </a:pPr>
            <a:endParaRPr lang="en-GB" dirty="0">
              <a:solidFill>
                <a:srgbClr val="FFFFFF">
                  <a:alpha val="60000"/>
                </a:srgbClr>
              </a:solidFill>
            </a:endParaRPr>
          </a:p>
        </p:txBody>
      </p:sp>
    </p:spTree>
    <p:extLst>
      <p:ext uri="{BB962C8B-B14F-4D97-AF65-F5344CB8AC3E}">
        <p14:creationId xmlns:p14="http://schemas.microsoft.com/office/powerpoint/2010/main" val="414223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E846-C2E5-B0D0-EE09-719464A93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BBDC5-F31C-7076-C689-63532F390FCC}"/>
              </a:ext>
            </a:extLst>
          </p:cNvPr>
          <p:cNvSpPr>
            <a:spLocks noGrp="1"/>
          </p:cNvSpPr>
          <p:nvPr>
            <p:ph type="title"/>
          </p:nvPr>
        </p:nvSpPr>
        <p:spPr/>
        <p:txBody>
          <a:bodyPr>
            <a:normAutofit fontScale="90000"/>
          </a:bodyPr>
          <a:lstStyle/>
          <a:p>
            <a:r>
              <a:rPr lang="en-GB"/>
              <a:t>Learning Outcomes – no initial skills needed</a:t>
            </a:r>
            <a:br>
              <a:rPr lang="en-GB"/>
            </a:br>
            <a:r>
              <a:rPr lang="en-GB" sz="2200"/>
              <a:t>Participants gain hands-on experience and a broad range of interdisciplinary skills</a:t>
            </a:r>
          </a:p>
        </p:txBody>
      </p:sp>
      <p:sp>
        <p:nvSpPr>
          <p:cNvPr id="3" name="Content Placeholder 2">
            <a:extLst>
              <a:ext uri="{FF2B5EF4-FFF2-40B4-BE49-F238E27FC236}">
                <a16:creationId xmlns:a16="http://schemas.microsoft.com/office/drawing/2014/main" id="{59E6990D-3A3E-1A2B-38DC-160F9340A7F0}"/>
              </a:ext>
            </a:extLst>
          </p:cNvPr>
          <p:cNvSpPr>
            <a:spLocks noGrp="1"/>
          </p:cNvSpPr>
          <p:nvPr>
            <p:ph idx="1"/>
          </p:nvPr>
        </p:nvSpPr>
        <p:spPr/>
        <p:txBody>
          <a:bodyPr vert="horz" wrap="square" lIns="0" tIns="0" rIns="0" bIns="0" rtlCol="0" anchor="t">
            <a:normAutofit fontScale="70000" lnSpcReduction="20000"/>
          </a:bodyPr>
          <a:lstStyle/>
          <a:p>
            <a:pPr marL="457200" indent="-457200">
              <a:buAutoNum type="arabicPeriod"/>
            </a:pPr>
            <a:r>
              <a:rPr lang="en-GB">
                <a:solidFill>
                  <a:srgbClr val="FFFFFF"/>
                </a:solidFill>
                <a:ea typeface="+mn-lt"/>
                <a:cs typeface="+mn-lt"/>
              </a:rPr>
              <a:t>Design and engineering through 3D printing</a:t>
            </a:r>
            <a:endParaRPr lang="en-US">
              <a:solidFill>
                <a:srgbClr val="FFFFFF"/>
              </a:solidFill>
              <a:latin typeface="Avenir Next LT Pro"/>
              <a:ea typeface="+mn-lt"/>
              <a:cs typeface="Segoe UI"/>
            </a:endParaRPr>
          </a:p>
          <a:p>
            <a:pPr marL="457200" indent="-457200">
              <a:buAutoNum type="arabicPeriod"/>
            </a:pPr>
            <a:r>
              <a:rPr lang="en-GB">
                <a:solidFill>
                  <a:srgbClr val="FFFFFF"/>
                </a:solidFill>
                <a:ea typeface="+mn-lt"/>
                <a:cs typeface="+mn-lt"/>
              </a:rPr>
              <a:t>Electronics and construction, learning soldering and assembly of the device</a:t>
            </a:r>
            <a:endParaRPr lang="en-GB">
              <a:solidFill>
                <a:srgbClr val="FFFFFF">
                  <a:alpha val="60000"/>
                </a:srgbClr>
              </a:solidFill>
            </a:endParaRPr>
          </a:p>
          <a:p>
            <a:pPr marL="457200" indent="-457200">
              <a:buAutoNum type="arabicPeriod"/>
            </a:pPr>
            <a:r>
              <a:rPr lang="en-GB">
                <a:solidFill>
                  <a:srgbClr val="FFFFFF"/>
                </a:solidFill>
                <a:ea typeface="+mn-lt"/>
                <a:cs typeface="+mn-lt"/>
              </a:rPr>
              <a:t>Technical Skills – installing and configuring hardware and software</a:t>
            </a:r>
          </a:p>
          <a:p>
            <a:pPr marL="457200" indent="-457200">
              <a:buAutoNum type="arabicPeriod"/>
            </a:pPr>
            <a:r>
              <a:rPr lang="en-GB">
                <a:solidFill>
                  <a:srgbClr val="FFFFFF"/>
                </a:solidFill>
                <a:ea typeface="+mn-lt"/>
                <a:cs typeface="+mn-lt"/>
              </a:rPr>
              <a:t>Programming in Python and web design for the CO</a:t>
            </a:r>
            <a:r>
              <a:rPr lang="en-GB" baseline="-25000">
                <a:solidFill>
                  <a:srgbClr val="FFFFFF"/>
                </a:solidFill>
                <a:ea typeface="+mn-lt"/>
                <a:cs typeface="+mn-lt"/>
              </a:rPr>
              <a:t>2</a:t>
            </a:r>
            <a:r>
              <a:rPr lang="en-GB">
                <a:solidFill>
                  <a:srgbClr val="FFFFFF"/>
                </a:solidFill>
                <a:ea typeface="+mn-lt"/>
                <a:cs typeface="+mn-lt"/>
              </a:rPr>
              <a:t> capture/web readouts</a:t>
            </a:r>
            <a:endParaRPr lang="en-GB">
              <a:solidFill>
                <a:srgbClr val="FFFFFF">
                  <a:alpha val="60000"/>
                </a:srgbClr>
              </a:solidFill>
            </a:endParaRPr>
          </a:p>
          <a:p>
            <a:pPr marL="457200" indent="-457200">
              <a:buAutoNum type="arabicPeriod"/>
            </a:pPr>
            <a:r>
              <a:rPr lang="en-GB">
                <a:solidFill>
                  <a:srgbClr val="FFFFFF"/>
                </a:solidFill>
                <a:ea typeface="+mn-lt"/>
                <a:cs typeface="+mn-lt"/>
              </a:rPr>
              <a:t>Accuracy and calibration of CO</a:t>
            </a:r>
            <a:r>
              <a:rPr lang="en-GB" baseline="-25000">
                <a:solidFill>
                  <a:srgbClr val="FFFFFF"/>
                </a:solidFill>
                <a:ea typeface="+mn-lt"/>
                <a:cs typeface="+mn-lt"/>
              </a:rPr>
              <a:t>2</a:t>
            </a:r>
            <a:r>
              <a:rPr lang="en-GB">
                <a:solidFill>
                  <a:srgbClr val="FFFFFF"/>
                </a:solidFill>
                <a:ea typeface="+mn-lt"/>
                <a:cs typeface="+mn-lt"/>
              </a:rPr>
              <a:t> measurement (vacuum pumps etc)</a:t>
            </a:r>
            <a:endParaRPr lang="en-US">
              <a:solidFill>
                <a:srgbClr val="FFFFFF">
                  <a:alpha val="60000"/>
                </a:srgbClr>
              </a:solidFill>
              <a:ea typeface="+mn-lt"/>
              <a:cs typeface="+mn-lt"/>
            </a:endParaRPr>
          </a:p>
          <a:p>
            <a:pPr marL="457200" indent="-457200">
              <a:buAutoNum type="arabicPeriod"/>
            </a:pPr>
            <a:r>
              <a:rPr lang="en-GB">
                <a:solidFill>
                  <a:srgbClr val="FFFFFF"/>
                </a:solidFill>
                <a:ea typeface="+mn-lt"/>
                <a:cs typeface="+mn-lt"/>
              </a:rPr>
              <a:t>Environmental awareness and the effect of CO</a:t>
            </a:r>
            <a:r>
              <a:rPr lang="en-GB" baseline="-25000">
                <a:solidFill>
                  <a:srgbClr val="FFFFFF"/>
                </a:solidFill>
                <a:ea typeface="+mn-lt"/>
                <a:cs typeface="+mn-lt"/>
              </a:rPr>
              <a:t>2</a:t>
            </a:r>
            <a:r>
              <a:rPr lang="en-GB">
                <a:solidFill>
                  <a:srgbClr val="FFFFFF"/>
                </a:solidFill>
                <a:ea typeface="+mn-lt"/>
                <a:cs typeface="+mn-lt"/>
              </a:rPr>
              <a:t> on temperature and climate</a:t>
            </a:r>
            <a:endParaRPr lang="en-GB">
              <a:solidFill>
                <a:srgbClr val="FFFFFF">
                  <a:alpha val="60000"/>
                </a:srgbClr>
              </a:solidFill>
            </a:endParaRPr>
          </a:p>
          <a:p>
            <a:pPr marL="457200" indent="-457200">
              <a:buAutoNum type="arabicPeriod"/>
            </a:pPr>
            <a:r>
              <a:rPr lang="en-GB">
                <a:solidFill>
                  <a:srgbClr val="FFFFFF"/>
                </a:solidFill>
                <a:ea typeface="+mn-lt"/>
                <a:cs typeface="+mn-lt"/>
              </a:rPr>
              <a:t>Numeracy and data analysis - applying statistics to interpret collected data meaningfully</a:t>
            </a:r>
            <a:endParaRPr lang="en-GB">
              <a:solidFill>
                <a:srgbClr val="FFFFFF">
                  <a:alpha val="60000"/>
                </a:srgbClr>
              </a:solidFill>
            </a:endParaRPr>
          </a:p>
          <a:p>
            <a:pPr marL="457200" indent="-457200">
              <a:buAutoNum type="arabicPeriod"/>
            </a:pPr>
            <a:r>
              <a:rPr lang="en-GB">
                <a:solidFill>
                  <a:srgbClr val="FFFFFF"/>
                </a:solidFill>
                <a:ea typeface="+mn-lt"/>
                <a:cs typeface="+mn-lt"/>
              </a:rPr>
              <a:t>Applied Psychology, creating standardised tests (</a:t>
            </a:r>
            <a:r>
              <a:rPr lang="en-GB" err="1">
                <a:solidFill>
                  <a:srgbClr val="FFFFFF"/>
                </a:solidFill>
                <a:ea typeface="+mn-lt"/>
                <a:cs typeface="+mn-lt"/>
              </a:rPr>
              <a:t>eg</a:t>
            </a:r>
            <a:r>
              <a:rPr lang="en-GB">
                <a:solidFill>
                  <a:srgbClr val="FFFFFF"/>
                </a:solidFill>
                <a:ea typeface="+mn-lt"/>
                <a:cs typeface="+mn-lt"/>
              </a:rPr>
              <a:t> does student performance or behaviour in the classroom vary with CO</a:t>
            </a:r>
            <a:r>
              <a:rPr lang="en-GB" baseline="-25000">
                <a:solidFill>
                  <a:srgbClr val="FFFFFF"/>
                </a:solidFill>
                <a:ea typeface="+mn-lt"/>
                <a:cs typeface="+mn-lt"/>
              </a:rPr>
              <a:t>2</a:t>
            </a:r>
            <a:r>
              <a:rPr lang="en-GB">
                <a:solidFill>
                  <a:srgbClr val="FFFFFF"/>
                </a:solidFill>
                <a:ea typeface="+mn-lt"/>
                <a:cs typeface="+mn-lt"/>
              </a:rPr>
              <a:t> levels?)</a:t>
            </a:r>
            <a:endParaRPr lang="en-GB">
              <a:solidFill>
                <a:srgbClr val="FFFFFF">
                  <a:alpha val="60000"/>
                </a:srgbClr>
              </a:solidFill>
              <a:ea typeface="+mn-lt"/>
              <a:cs typeface="+mn-lt"/>
            </a:endParaRPr>
          </a:p>
          <a:p>
            <a:pPr marL="457200" indent="-457200">
              <a:buAutoNum type="arabicPeriod"/>
            </a:pPr>
            <a:endParaRPr lang="en-GB">
              <a:solidFill>
                <a:srgbClr val="FFFFFF">
                  <a:alpha val="60000"/>
                </a:srgbClr>
              </a:solidFill>
              <a:latin typeface="Segoe UI"/>
              <a:cs typeface="Segoe UI"/>
            </a:endParaRPr>
          </a:p>
        </p:txBody>
      </p:sp>
    </p:spTree>
    <p:extLst>
      <p:ext uri="{BB962C8B-B14F-4D97-AF65-F5344CB8AC3E}">
        <p14:creationId xmlns:p14="http://schemas.microsoft.com/office/powerpoint/2010/main" val="91618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7FE1FBF1-5F7B-FA29-FFD4-93186C134259}"/>
              </a:ext>
            </a:extLst>
          </p:cNvPr>
          <p:cNvSpPr>
            <a:spLocks noGrp="1"/>
          </p:cNvSpPr>
          <p:nvPr>
            <p:ph type="title"/>
          </p:nvPr>
        </p:nvSpPr>
        <p:spPr>
          <a:xfrm>
            <a:off x="905768" y="173494"/>
            <a:ext cx="10413085" cy="1573288"/>
          </a:xfrm>
        </p:spPr>
        <p:txBody>
          <a:bodyPr vert="horz" wrap="square" lIns="0" tIns="0" rIns="0" bIns="0" rtlCol="0" anchor="b" anchorCtr="0">
            <a:normAutofit/>
          </a:bodyPr>
          <a:lstStyle/>
          <a:p>
            <a:r>
              <a:rPr lang="en-US" dirty="0"/>
              <a:t>A global CO</a:t>
            </a:r>
            <a:r>
              <a:rPr lang="en-US" baseline="-25000" dirty="0"/>
              <a:t>2</a:t>
            </a:r>
            <a:r>
              <a:rPr lang="en-US"/>
              <a:t> map showing the </a:t>
            </a:r>
            <a:r>
              <a:rPr lang="en-US" err="1"/>
              <a:t>terrian</a:t>
            </a:r>
            <a:r>
              <a:rPr lang="en-US"/>
              <a:t> (centred on Crawley, </a:t>
            </a:r>
            <a:r>
              <a:rPr lang="en-US" err="1"/>
              <a:t>natch</a:t>
            </a:r>
            <a:r>
              <a:rPr lang="en-US" dirty="0"/>
              <a:t>)</a:t>
            </a:r>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a:extLst>
              <a:ext uri="{FF2B5EF4-FFF2-40B4-BE49-F238E27FC236}">
                <a16:creationId xmlns:a16="http://schemas.microsoft.com/office/drawing/2014/main" id="{085F7903-4996-7C9E-A8F9-B5AB679E3E7B}"/>
              </a:ext>
            </a:extLst>
          </p:cNvPr>
          <p:cNvSpPr txBox="1"/>
          <p:nvPr/>
        </p:nvSpPr>
        <p:spPr>
          <a:xfrm>
            <a:off x="10423742" y="5559468"/>
            <a:ext cx="14175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rPr>
              <a:t>&lt;- Giant </a:t>
            </a:r>
            <a:endParaRPr lang="en-US">
              <a:solidFill>
                <a:srgbClr val="FFFFFF"/>
              </a:solidFill>
            </a:endParaRPr>
          </a:p>
          <a:p>
            <a:r>
              <a:rPr lang="en-US" sz="2000" dirty="0">
                <a:solidFill>
                  <a:srgbClr val="FFFFFF"/>
                </a:solidFill>
              </a:rPr>
              <a:t>Anteaters</a:t>
            </a:r>
            <a:endParaRPr lang="en-US" dirty="0">
              <a:solidFill>
                <a:srgbClr val="FFFFFF"/>
              </a:solidFill>
            </a:endParaRPr>
          </a:p>
        </p:txBody>
      </p:sp>
      <p:sp>
        <p:nvSpPr>
          <p:cNvPr id="5" name="TextBox 4">
            <a:extLst>
              <a:ext uri="{FF2B5EF4-FFF2-40B4-BE49-F238E27FC236}">
                <a16:creationId xmlns:a16="http://schemas.microsoft.com/office/drawing/2014/main" id="{C0EE20DE-B7FF-59A7-1F09-BEFC63D37541}"/>
              </a:ext>
            </a:extLst>
          </p:cNvPr>
          <p:cNvSpPr txBox="1"/>
          <p:nvPr/>
        </p:nvSpPr>
        <p:spPr>
          <a:xfrm>
            <a:off x="10423743" y="4755715"/>
            <a:ext cx="174111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rPr>
              <a:t>&lt;- Dinosaurs</a:t>
            </a:r>
          </a:p>
        </p:txBody>
      </p:sp>
      <p:pic>
        <p:nvPicPr>
          <p:cNvPr id="6" name="Content Placeholder 7" descr="A map of europe with white text&#10;&#10;Description automatically generated">
            <a:extLst>
              <a:ext uri="{FF2B5EF4-FFF2-40B4-BE49-F238E27FC236}">
                <a16:creationId xmlns:a16="http://schemas.microsoft.com/office/drawing/2014/main" id="{8702A1DE-D6F0-E3BB-320F-935BCF6409F5}"/>
              </a:ext>
            </a:extLst>
          </p:cNvPr>
          <p:cNvPicPr>
            <a:picLocks noChangeAspect="1"/>
          </p:cNvPicPr>
          <p:nvPr/>
        </p:nvPicPr>
        <p:blipFill>
          <a:blip r:embed="rId2"/>
          <a:stretch>
            <a:fillRect/>
          </a:stretch>
        </p:blipFill>
        <p:spPr>
          <a:xfrm>
            <a:off x="606842" y="1946185"/>
            <a:ext cx="9777907" cy="4470227"/>
          </a:xfrm>
          <a:prstGeom prst="rect">
            <a:avLst/>
          </a:prstGeom>
        </p:spPr>
      </p:pic>
      <p:pic>
        <p:nvPicPr>
          <p:cNvPr id="8" name="Content Placeholder 7" descr="A map of the world&#10;&#10;Description automatically generated">
            <a:extLst>
              <a:ext uri="{FF2B5EF4-FFF2-40B4-BE49-F238E27FC236}">
                <a16:creationId xmlns:a16="http://schemas.microsoft.com/office/drawing/2014/main" id="{47DF6688-F461-90B2-FFC6-53088E81A243}"/>
              </a:ext>
            </a:extLst>
          </p:cNvPr>
          <p:cNvPicPr>
            <a:picLocks noGrp="1" noChangeAspect="1"/>
          </p:cNvPicPr>
          <p:nvPr>
            <p:ph idx="1"/>
          </p:nvPr>
        </p:nvPicPr>
        <p:blipFill>
          <a:blip r:embed="rId3"/>
          <a:stretch>
            <a:fillRect/>
          </a:stretch>
        </p:blipFill>
        <p:spPr>
          <a:xfrm>
            <a:off x="603817" y="2301088"/>
            <a:ext cx="9794392" cy="4115323"/>
          </a:xfrm>
        </p:spPr>
      </p:pic>
    </p:spTree>
    <p:extLst>
      <p:ext uri="{BB962C8B-B14F-4D97-AF65-F5344CB8AC3E}">
        <p14:creationId xmlns:p14="http://schemas.microsoft.com/office/powerpoint/2010/main" val="46972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B730-C01C-4E63-BDC6-24336943276E}"/>
              </a:ext>
            </a:extLst>
          </p:cNvPr>
          <p:cNvSpPr>
            <a:spLocks noGrp="1"/>
          </p:cNvSpPr>
          <p:nvPr>
            <p:ph type="title"/>
          </p:nvPr>
        </p:nvSpPr>
        <p:spPr/>
        <p:txBody>
          <a:bodyPr/>
          <a:lstStyle/>
          <a:p>
            <a:r>
              <a:rPr lang="en-GB"/>
              <a:t>CO</a:t>
            </a:r>
            <a:r>
              <a:rPr lang="en-GB" baseline="-25000"/>
              <a:t>2</a:t>
            </a:r>
            <a:r>
              <a:rPr lang="en-GB"/>
              <a:t> use case 1) - Living near a road</a:t>
            </a:r>
          </a:p>
        </p:txBody>
      </p:sp>
      <p:pic>
        <p:nvPicPr>
          <p:cNvPr id="4" name="Content Placeholder 3" descr="A graph showing the amount of carbon dioxide&#10;&#10;Description automatically generated">
            <a:extLst>
              <a:ext uri="{FF2B5EF4-FFF2-40B4-BE49-F238E27FC236}">
                <a16:creationId xmlns:a16="http://schemas.microsoft.com/office/drawing/2014/main" id="{31F83B2C-EA79-E498-89FC-3509529E681A}"/>
              </a:ext>
            </a:extLst>
          </p:cNvPr>
          <p:cNvPicPr>
            <a:picLocks noGrp="1" noChangeAspect="1"/>
          </p:cNvPicPr>
          <p:nvPr>
            <p:ph idx="1"/>
          </p:nvPr>
        </p:nvPicPr>
        <p:blipFill>
          <a:blip r:embed="rId2"/>
          <a:stretch>
            <a:fillRect/>
          </a:stretch>
        </p:blipFill>
        <p:spPr>
          <a:xfrm>
            <a:off x="1799312" y="1709365"/>
            <a:ext cx="8572500" cy="2762250"/>
          </a:xfrm>
        </p:spPr>
      </p:pic>
      <p:sp>
        <p:nvSpPr>
          <p:cNvPr id="5" name="Content Placeholder 2">
            <a:extLst>
              <a:ext uri="{FF2B5EF4-FFF2-40B4-BE49-F238E27FC236}">
                <a16:creationId xmlns:a16="http://schemas.microsoft.com/office/drawing/2014/main" id="{67310F86-35B3-C273-2771-A76FD78D1581}"/>
              </a:ext>
            </a:extLst>
          </p:cNvPr>
          <p:cNvSpPr txBox="1">
            <a:spLocks/>
          </p:cNvSpPr>
          <p:nvPr/>
        </p:nvSpPr>
        <p:spPr>
          <a:xfrm>
            <a:off x="1803465" y="4555774"/>
            <a:ext cx="8585070" cy="1537050"/>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FFFFFF"/>
                </a:solidFill>
                <a:latin typeface="Segoe UI"/>
                <a:ea typeface="+mn-lt"/>
                <a:cs typeface="Segoe UI"/>
              </a:rPr>
              <a:t>I wish I'd had a webcam recording it.</a:t>
            </a:r>
            <a:endParaRPr lang="en-US" dirty="0"/>
          </a:p>
        </p:txBody>
      </p:sp>
    </p:spTree>
    <p:extLst>
      <p:ext uri="{BB962C8B-B14F-4D97-AF65-F5344CB8AC3E}">
        <p14:creationId xmlns:p14="http://schemas.microsoft.com/office/powerpoint/2010/main" val="172672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DBE5-D172-6098-1E9F-9AB89D23D852}"/>
              </a:ext>
            </a:extLst>
          </p:cNvPr>
          <p:cNvSpPr>
            <a:spLocks noGrp="1"/>
          </p:cNvSpPr>
          <p:nvPr>
            <p:ph type="title"/>
          </p:nvPr>
        </p:nvSpPr>
        <p:spPr/>
        <p:txBody>
          <a:bodyPr/>
          <a:lstStyle/>
          <a:p>
            <a:r>
              <a:rPr lang="en-GB"/>
              <a:t>Other Use-cases</a:t>
            </a:r>
          </a:p>
        </p:txBody>
      </p:sp>
      <p:sp>
        <p:nvSpPr>
          <p:cNvPr id="3" name="Content Placeholder 2">
            <a:extLst>
              <a:ext uri="{FF2B5EF4-FFF2-40B4-BE49-F238E27FC236}">
                <a16:creationId xmlns:a16="http://schemas.microsoft.com/office/drawing/2014/main" id="{A11D62D5-5599-CE18-6A91-7D318EEC0BDE}"/>
              </a:ext>
            </a:extLst>
          </p:cNvPr>
          <p:cNvSpPr>
            <a:spLocks noGrp="1"/>
          </p:cNvSpPr>
          <p:nvPr>
            <p:ph idx="1"/>
          </p:nvPr>
        </p:nvSpPr>
        <p:spPr/>
        <p:txBody>
          <a:bodyPr vert="horz" wrap="square" lIns="0" tIns="0" rIns="0" bIns="0" rtlCol="0" anchor="t">
            <a:normAutofit/>
          </a:bodyPr>
          <a:lstStyle/>
          <a:p>
            <a:pPr marL="0" indent="0">
              <a:buNone/>
            </a:pPr>
            <a:r>
              <a:rPr lang="en-GB" dirty="0">
                <a:solidFill>
                  <a:srgbClr val="FFFFFF"/>
                </a:solidFill>
                <a:latin typeface="Segoe UI"/>
                <a:ea typeface="+mn-lt"/>
                <a:cs typeface="Segoe UI"/>
              </a:rPr>
              <a:t>2) Urban versus rural living</a:t>
            </a:r>
            <a:endParaRPr lang="en-GB" dirty="0">
              <a:solidFill>
                <a:srgbClr val="FFFFFF"/>
              </a:solidFill>
              <a:latin typeface="Avenir Next LT Pro"/>
              <a:ea typeface="+mn-lt"/>
              <a:cs typeface="Segoe UI"/>
            </a:endParaRPr>
          </a:p>
          <a:p>
            <a:pPr marL="0" indent="0">
              <a:buNone/>
            </a:pPr>
            <a:r>
              <a:rPr lang="en-GB" dirty="0">
                <a:solidFill>
                  <a:srgbClr val="FFFFFF"/>
                </a:solidFill>
                <a:latin typeface="Segoe UI"/>
                <a:ea typeface="+mn-lt"/>
                <a:cs typeface="Segoe UI"/>
              </a:rPr>
              <a:t>3) Gas central heating</a:t>
            </a:r>
            <a:endParaRPr lang="en-GB" sz="1600" baseline="-25000" dirty="0">
              <a:solidFill>
                <a:srgbClr val="FFFFFF"/>
              </a:solidFill>
              <a:ea typeface="+mn-lt"/>
              <a:cs typeface="+mn-lt"/>
            </a:endParaRPr>
          </a:p>
          <a:p>
            <a:pPr marL="0" indent="0">
              <a:buNone/>
            </a:pPr>
            <a:r>
              <a:rPr lang="en-GB" dirty="0">
                <a:solidFill>
                  <a:srgbClr val="FFFFFF"/>
                </a:solidFill>
                <a:latin typeface="Segoe UI"/>
                <a:ea typeface="+mn-lt"/>
                <a:cs typeface="Segoe UI"/>
              </a:rPr>
              <a:t>4) Living near an industrial area</a:t>
            </a:r>
            <a:endParaRPr lang="en-GB" sz="1600" baseline="-25000" dirty="0">
              <a:solidFill>
                <a:srgbClr val="FFFFFF">
                  <a:alpha val="60000"/>
                </a:srgbClr>
              </a:solidFill>
            </a:endParaRPr>
          </a:p>
          <a:p>
            <a:pPr marL="0" indent="0">
              <a:buNone/>
            </a:pPr>
            <a:r>
              <a:rPr lang="en-GB" dirty="0">
                <a:solidFill>
                  <a:srgbClr val="FFFFFF"/>
                </a:solidFill>
                <a:latin typeface="Segoe UI"/>
                <a:ea typeface="+mn-lt"/>
                <a:cs typeface="Segoe UI"/>
              </a:rPr>
              <a:t>5) Daily variation and photo-synthesis</a:t>
            </a:r>
            <a:endParaRPr lang="en-GB" sz="1600" baseline="-25000" dirty="0">
              <a:solidFill>
                <a:srgbClr val="FFFFFF">
                  <a:alpha val="60000"/>
                </a:srgbClr>
              </a:solidFill>
              <a:ea typeface="+mn-lt"/>
              <a:cs typeface="+mn-lt"/>
            </a:endParaRPr>
          </a:p>
          <a:p>
            <a:pPr marL="0" indent="0">
              <a:buNone/>
            </a:pPr>
            <a:r>
              <a:rPr lang="en-GB" dirty="0">
                <a:solidFill>
                  <a:srgbClr val="FFFFFF"/>
                </a:solidFill>
                <a:latin typeface="Segoe UI"/>
                <a:ea typeface="+mn-lt"/>
                <a:cs typeface="Segoe UI"/>
              </a:rPr>
              <a:t>6) Student performance or behaviour vs </a:t>
            </a:r>
            <a:r>
              <a:rPr lang="en-GB" dirty="0">
                <a:solidFill>
                  <a:srgbClr val="FFFFFF"/>
                </a:solidFill>
                <a:latin typeface="Avenir Next LT Pro"/>
                <a:ea typeface="+mn-lt"/>
                <a:cs typeface="Segoe UI"/>
              </a:rPr>
              <a:t>CO</a:t>
            </a:r>
            <a:r>
              <a:rPr lang="en-GB" baseline="-25000" dirty="0">
                <a:solidFill>
                  <a:srgbClr val="FFFFFF"/>
                </a:solidFill>
                <a:latin typeface="Avenir Next LT Pro"/>
                <a:ea typeface="+mn-lt"/>
                <a:cs typeface="Segoe UI"/>
              </a:rPr>
              <a:t>2</a:t>
            </a:r>
            <a:endParaRPr lang="en-GB" dirty="0">
              <a:solidFill>
                <a:srgbClr val="FFFFFF"/>
              </a:solidFill>
              <a:latin typeface="Avenir Next LT Pro"/>
              <a:ea typeface="+mn-lt"/>
              <a:cs typeface="Segoe UI"/>
            </a:endParaRPr>
          </a:p>
          <a:p>
            <a:pPr>
              <a:buNone/>
            </a:pPr>
            <a:r>
              <a:rPr lang="en-GB" dirty="0">
                <a:solidFill>
                  <a:srgbClr val="FFFFFF"/>
                </a:solidFill>
                <a:latin typeface="Segoe UI"/>
                <a:ea typeface="+mn-lt"/>
                <a:cs typeface="Segoe UI"/>
              </a:rPr>
              <a:t>7) Collaborating with other schools</a:t>
            </a:r>
            <a:endParaRPr lang="en-GB" dirty="0">
              <a:solidFill>
                <a:srgbClr val="FFFFFF"/>
              </a:solidFill>
              <a:ea typeface="+mn-lt"/>
              <a:cs typeface="+mn-lt"/>
            </a:endParaRPr>
          </a:p>
        </p:txBody>
      </p:sp>
    </p:spTree>
    <p:extLst>
      <p:ext uri="{BB962C8B-B14F-4D97-AF65-F5344CB8AC3E}">
        <p14:creationId xmlns:p14="http://schemas.microsoft.com/office/powerpoint/2010/main" val="416067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8159-69B2-0350-AA37-70C28ABDF8DD}"/>
              </a:ext>
            </a:extLst>
          </p:cNvPr>
          <p:cNvSpPr>
            <a:spLocks noGrp="1"/>
          </p:cNvSpPr>
          <p:nvPr>
            <p:ph type="title"/>
          </p:nvPr>
        </p:nvSpPr>
        <p:spPr/>
        <p:txBody>
          <a:bodyPr/>
          <a:lstStyle/>
          <a:p>
            <a:r>
              <a:rPr lang="en-GB"/>
              <a:t>The future done right.</a:t>
            </a:r>
          </a:p>
        </p:txBody>
      </p:sp>
      <p:sp>
        <p:nvSpPr>
          <p:cNvPr id="3" name="Content Placeholder 2">
            <a:extLst>
              <a:ext uri="{FF2B5EF4-FFF2-40B4-BE49-F238E27FC236}">
                <a16:creationId xmlns:a16="http://schemas.microsoft.com/office/drawing/2014/main" id="{F973389F-79E5-7A0F-C0AC-CB0A8C69D038}"/>
              </a:ext>
            </a:extLst>
          </p:cNvPr>
          <p:cNvSpPr>
            <a:spLocks noGrp="1"/>
          </p:cNvSpPr>
          <p:nvPr>
            <p:ph idx="1"/>
          </p:nvPr>
        </p:nvSpPr>
        <p:spPr/>
        <p:txBody>
          <a:bodyPr vert="horz" wrap="square" lIns="0" tIns="0" rIns="0" bIns="0" rtlCol="0" anchor="t">
            <a:normAutofit/>
          </a:bodyPr>
          <a:lstStyle/>
          <a:p>
            <a:r>
              <a:rPr lang="en-GB" dirty="0">
                <a:solidFill>
                  <a:srgbClr val="FFFFFF">
                    <a:alpha val="60000"/>
                  </a:srgbClr>
                </a:solidFill>
              </a:rPr>
              <a:t>Either way, at the end of this, if we survive, it's a massive economic boom for the winners;</a:t>
            </a:r>
            <a:endParaRPr lang="en-GB">
              <a:solidFill>
                <a:srgbClr val="FFFFFF">
                  <a:alpha val="60000"/>
                </a:srgbClr>
              </a:solidFill>
            </a:endParaRPr>
          </a:p>
          <a:p>
            <a:r>
              <a:rPr lang="en-GB" dirty="0">
                <a:solidFill>
                  <a:srgbClr val="FFFFFF">
                    <a:alpha val="60000"/>
                  </a:srgbClr>
                </a:solidFill>
              </a:rPr>
              <a:t>Huge excitement: this is like a space-race for the whole planet.</a:t>
            </a:r>
          </a:p>
          <a:p>
            <a:r>
              <a:rPr lang="en-GB" dirty="0">
                <a:solidFill>
                  <a:srgbClr val="FFFFFF">
                    <a:alpha val="60000"/>
                  </a:srgbClr>
                </a:solidFill>
              </a:rPr>
              <a:t>We're going to just need a lot of new technologies and it's a massive opportunity for everyone, because it's an advance that affects the whole world. </a:t>
            </a:r>
          </a:p>
          <a:p>
            <a:r>
              <a:rPr lang="en-GB" dirty="0">
                <a:solidFill>
                  <a:srgbClr val="FFFFFF">
                    <a:alpha val="60000"/>
                  </a:srgbClr>
                </a:solidFill>
              </a:rPr>
              <a:t>A cleaner Earth could be better Earth.</a:t>
            </a:r>
          </a:p>
        </p:txBody>
      </p:sp>
    </p:spTree>
    <p:extLst>
      <p:ext uri="{BB962C8B-B14F-4D97-AF65-F5344CB8AC3E}">
        <p14:creationId xmlns:p14="http://schemas.microsoft.com/office/powerpoint/2010/main" val="3411742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5980-DC3F-E96E-3C7F-93C1766431DA}"/>
              </a:ext>
            </a:extLst>
          </p:cNvPr>
          <p:cNvSpPr>
            <a:spLocks noGrp="1"/>
          </p:cNvSpPr>
          <p:nvPr>
            <p:ph type="title"/>
          </p:nvPr>
        </p:nvSpPr>
        <p:spPr/>
        <p:txBody>
          <a:bodyPr/>
          <a:lstStyle/>
          <a:p>
            <a:r>
              <a:rPr lang="en-GB"/>
              <a:t>A call to participate</a:t>
            </a:r>
          </a:p>
        </p:txBody>
      </p:sp>
      <p:sp>
        <p:nvSpPr>
          <p:cNvPr id="3" name="Content Placeholder 2">
            <a:extLst>
              <a:ext uri="{FF2B5EF4-FFF2-40B4-BE49-F238E27FC236}">
                <a16:creationId xmlns:a16="http://schemas.microsoft.com/office/drawing/2014/main" id="{82E61CFF-8B38-E84A-E028-56D4AD46A765}"/>
              </a:ext>
            </a:extLst>
          </p:cNvPr>
          <p:cNvSpPr>
            <a:spLocks noGrp="1"/>
          </p:cNvSpPr>
          <p:nvPr>
            <p:ph idx="1"/>
          </p:nvPr>
        </p:nvSpPr>
        <p:spPr/>
        <p:txBody>
          <a:bodyPr vert="horz" wrap="square" lIns="0" tIns="0" rIns="0" bIns="0" rtlCol="0" anchor="t">
            <a:normAutofit/>
          </a:bodyPr>
          <a:lstStyle/>
          <a:p>
            <a:r>
              <a:rPr lang="en-GB" dirty="0">
                <a:solidFill>
                  <a:srgbClr val="FFFFFF">
                    <a:alpha val="60000"/>
                  </a:srgbClr>
                </a:solidFill>
              </a:rPr>
              <a:t>The Moon Rabbit costs about £125 in parts from the UK to build a bit less if you order from China.  Plus you need to calibrate it.</a:t>
            </a:r>
          </a:p>
          <a:p>
            <a:r>
              <a:rPr lang="en-GB" dirty="0">
                <a:solidFill>
                  <a:srgbClr val="FFFFFF">
                    <a:alpha val="60000"/>
                  </a:srgbClr>
                </a:solidFill>
              </a:rPr>
              <a:t>You can make one </a:t>
            </a:r>
            <a:r>
              <a:rPr lang="en-GB" dirty="0">
                <a:solidFill>
                  <a:srgbClr val="FFFFFF">
                    <a:alpha val="60000"/>
                  </a:srgbClr>
                </a:solidFill>
                <a:ea typeface="+mn-lt"/>
                <a:cs typeface="+mn-lt"/>
              </a:rPr>
              <a:t>yourself </a:t>
            </a:r>
            <a:r>
              <a:rPr lang="en-GB" dirty="0">
                <a:solidFill>
                  <a:srgbClr val="FFFFFF">
                    <a:alpha val="60000"/>
                  </a:srgbClr>
                </a:solidFill>
              </a:rPr>
              <a:t>(you'll need a 3D printer and soldering iron).</a:t>
            </a:r>
          </a:p>
          <a:p>
            <a:r>
              <a:rPr lang="en-GB" dirty="0">
                <a:solidFill>
                  <a:srgbClr val="FFFFFF">
                    <a:alpha val="60000"/>
                  </a:srgbClr>
                </a:solidFill>
              </a:rPr>
              <a:t>You'll need a waterproof outside space with Wi-Fi or Network to participate.</a:t>
            </a:r>
            <a:endParaRPr lang="en-GB"/>
          </a:p>
        </p:txBody>
      </p:sp>
    </p:spTree>
    <p:extLst>
      <p:ext uri="{BB962C8B-B14F-4D97-AF65-F5344CB8AC3E}">
        <p14:creationId xmlns:p14="http://schemas.microsoft.com/office/powerpoint/2010/main" val="507405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D79E-27D8-EBB6-FF3D-67FDF92D9341}"/>
              </a:ext>
            </a:extLst>
          </p:cNvPr>
          <p:cNvSpPr>
            <a:spLocks noGrp="1"/>
          </p:cNvSpPr>
          <p:nvPr>
            <p:ph type="title"/>
          </p:nvPr>
        </p:nvSpPr>
        <p:spPr/>
        <p:txBody>
          <a:bodyPr/>
          <a:lstStyle/>
          <a:p>
            <a:r>
              <a:rPr lang="en-GB"/>
              <a:t>Options</a:t>
            </a:r>
          </a:p>
        </p:txBody>
      </p:sp>
      <p:sp>
        <p:nvSpPr>
          <p:cNvPr id="3" name="Content Placeholder 2">
            <a:extLst>
              <a:ext uri="{FF2B5EF4-FFF2-40B4-BE49-F238E27FC236}">
                <a16:creationId xmlns:a16="http://schemas.microsoft.com/office/drawing/2014/main" id="{4634CF9D-F7DA-9EF0-3ED5-6BF3DE7ABF16}"/>
              </a:ext>
            </a:extLst>
          </p:cNvPr>
          <p:cNvSpPr>
            <a:spLocks noGrp="1"/>
          </p:cNvSpPr>
          <p:nvPr>
            <p:ph idx="1"/>
          </p:nvPr>
        </p:nvSpPr>
        <p:spPr/>
        <p:txBody>
          <a:bodyPr vert="horz" wrap="square" lIns="0" tIns="0" rIns="0" bIns="0" rtlCol="0" anchor="t">
            <a:normAutofit/>
          </a:bodyPr>
          <a:lstStyle/>
          <a:p>
            <a:pPr marL="0" indent="0">
              <a:buNone/>
            </a:pPr>
            <a:r>
              <a:rPr lang="en-GB" dirty="0">
                <a:solidFill>
                  <a:srgbClr val="FFFFFF">
                    <a:alpha val="60000"/>
                  </a:srgbClr>
                </a:solidFill>
              </a:rPr>
              <a:t>After school STEM Club</a:t>
            </a:r>
          </a:p>
          <a:p>
            <a:r>
              <a:rPr lang="en-GB">
                <a:solidFill>
                  <a:srgbClr val="FFFFFF">
                    <a:alpha val="60000"/>
                  </a:srgbClr>
                </a:solidFill>
              </a:rPr>
              <a:t>Option 1: Pilot Project – cost of materials only</a:t>
            </a:r>
            <a:endParaRPr lang="en-GB"/>
          </a:p>
          <a:p>
            <a:r>
              <a:rPr lang="en-GB" dirty="0">
                <a:solidFill>
                  <a:srgbClr val="FFFFFF">
                    <a:alpha val="60000"/>
                  </a:srgbClr>
                </a:solidFill>
              </a:rPr>
              <a:t>Option 2: Train and Support Teachers – cost of materials, plus support</a:t>
            </a:r>
          </a:p>
          <a:p>
            <a:r>
              <a:rPr lang="en-GB" dirty="0">
                <a:solidFill>
                  <a:srgbClr val="FFFFFF">
                    <a:alpha val="60000"/>
                  </a:srgbClr>
                </a:solidFill>
              </a:rPr>
              <a:t>Option 3: Deliver after school club – cost of materials, delivery plus support.</a:t>
            </a:r>
          </a:p>
          <a:p>
            <a:endParaRPr lang="en-GB" dirty="0">
              <a:solidFill>
                <a:srgbClr val="FFFFFF">
                  <a:alpha val="60000"/>
                </a:srgbClr>
              </a:solidFill>
            </a:endParaRPr>
          </a:p>
        </p:txBody>
      </p:sp>
    </p:spTree>
    <p:extLst>
      <p:ext uri="{BB962C8B-B14F-4D97-AF65-F5344CB8AC3E}">
        <p14:creationId xmlns:p14="http://schemas.microsoft.com/office/powerpoint/2010/main" val="1164965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351D-EEA7-994D-C0EA-EA2C01E6D706}"/>
              </a:ext>
            </a:extLst>
          </p:cNvPr>
          <p:cNvSpPr>
            <a:spLocks noGrp="1"/>
          </p:cNvSpPr>
          <p:nvPr>
            <p:ph type="title"/>
          </p:nvPr>
        </p:nvSpPr>
        <p:spPr/>
        <p:txBody>
          <a:bodyPr/>
          <a:lstStyle/>
          <a:p>
            <a:r>
              <a:rPr lang="en-GB" dirty="0"/>
              <a:t>Questions</a:t>
            </a:r>
            <a:r>
              <a:rPr lang="en-GB"/>
              <a:t>?</a:t>
            </a:r>
          </a:p>
        </p:txBody>
      </p:sp>
    </p:spTree>
    <p:extLst>
      <p:ext uri="{BB962C8B-B14F-4D97-AF65-F5344CB8AC3E}">
        <p14:creationId xmlns:p14="http://schemas.microsoft.com/office/powerpoint/2010/main" val="132910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FAED6670-1272-BC4D-18FD-1D82043001E6}"/>
              </a:ext>
            </a:extLst>
          </p:cNvPr>
          <p:cNvSpPr>
            <a:spLocks noGrp="1"/>
          </p:cNvSpPr>
          <p:nvPr>
            <p:ph type="title"/>
          </p:nvPr>
        </p:nvSpPr>
        <p:spPr>
          <a:xfrm>
            <a:off x="550864" y="549275"/>
            <a:ext cx="9845211" cy="667174"/>
          </a:xfrm>
        </p:spPr>
        <p:txBody>
          <a:bodyPr vert="horz" wrap="square" lIns="0" tIns="0" rIns="0" bIns="0" rtlCol="0" anchor="b" anchorCtr="0">
            <a:normAutofit/>
          </a:bodyPr>
          <a:lstStyle/>
          <a:p>
            <a:pPr>
              <a:lnSpc>
                <a:spcPct val="90000"/>
              </a:lnSpc>
            </a:pPr>
            <a:r>
              <a:rPr lang="en-US" sz="4500" dirty="0"/>
              <a:t>CO</a:t>
            </a:r>
            <a:r>
              <a:rPr lang="en-US" sz="4500" baseline="-25000" dirty="0"/>
              <a:t>2 </a:t>
            </a:r>
            <a:r>
              <a:rPr lang="en-US" sz="4500" dirty="0"/>
              <a:t>Concentration for last </a:t>
            </a:r>
            <a:r>
              <a:rPr lang="en-US" sz="4500"/>
              <a:t>67</a:t>
            </a:r>
            <a:r>
              <a:rPr lang="en-US" sz="4500" dirty="0"/>
              <a:t> years</a:t>
            </a:r>
          </a:p>
        </p:txBody>
      </p:sp>
      <p:grpSp>
        <p:nvGrpSpPr>
          <p:cNvPr id="29" name="Group 28">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30"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 name="Content Placeholder 5" descr="A graph with a line going up&#10;&#10;Description automatically generated">
            <a:extLst>
              <a:ext uri="{FF2B5EF4-FFF2-40B4-BE49-F238E27FC236}">
                <a16:creationId xmlns:a16="http://schemas.microsoft.com/office/drawing/2014/main" id="{DA8E5D23-C1C7-6BF4-022C-EED068CC7936}"/>
              </a:ext>
            </a:extLst>
          </p:cNvPr>
          <p:cNvPicPr>
            <a:picLocks noGrp="1" noChangeAspect="1"/>
          </p:cNvPicPr>
          <p:nvPr>
            <p:ph idx="1"/>
          </p:nvPr>
        </p:nvPicPr>
        <p:blipFill>
          <a:blip r:embed="rId2"/>
          <a:stretch>
            <a:fillRect/>
          </a:stretch>
        </p:blipFill>
        <p:spPr>
          <a:xfrm>
            <a:off x="4325649" y="1330566"/>
            <a:ext cx="7453902" cy="4662306"/>
          </a:xfrm>
          <a:custGeom>
            <a:avLst/>
            <a:gdLst/>
            <a:ahLst/>
            <a:cxnLst/>
            <a:rect l="l" t="t" r="r" b="b"/>
            <a:pathLst>
              <a:path w="5083992" h="2880518">
                <a:moveTo>
                  <a:pt x="0" y="0"/>
                </a:moveTo>
                <a:lnTo>
                  <a:pt x="5083992" y="0"/>
                </a:lnTo>
                <a:lnTo>
                  <a:pt x="5083992" y="2880518"/>
                </a:lnTo>
                <a:lnTo>
                  <a:pt x="0" y="2880518"/>
                </a:lnTo>
                <a:close/>
              </a:path>
            </a:pathLst>
          </a:custGeom>
        </p:spPr>
      </p:pic>
      <p:sp>
        <p:nvSpPr>
          <p:cNvPr id="34" name="Freeform: Shape 33">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6B169F65-C964-E23E-4B17-74D997E2C9CC}"/>
              </a:ext>
            </a:extLst>
          </p:cNvPr>
          <p:cNvSpPr txBox="1"/>
          <p:nvPr/>
        </p:nvSpPr>
        <p:spPr>
          <a:xfrm>
            <a:off x="550863" y="1336139"/>
            <a:ext cx="3575593" cy="4650584"/>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lnSpcReduction="10000"/>
          </a:bodyPr>
          <a:lstStyle/>
          <a:p>
            <a:pPr marL="342900" indent="-285750">
              <a:lnSpc>
                <a:spcPct val="110000"/>
              </a:lnSpc>
              <a:spcAft>
                <a:spcPts val="800"/>
              </a:spcAft>
              <a:buFont typeface="Arial"/>
              <a:buChar char="•"/>
            </a:pPr>
            <a:r>
              <a:rPr lang="en-US" sz="2000" dirty="0">
                <a:solidFill>
                  <a:schemeClr val="tx1">
                    <a:alpha val="60000"/>
                  </a:schemeClr>
                </a:solidFill>
              </a:rPr>
              <a:t>From Mauna Loa Observatory in Hawaii from 1958 to 2025.</a:t>
            </a:r>
          </a:p>
          <a:p>
            <a:pPr marL="342900" indent="-285750">
              <a:lnSpc>
                <a:spcPct val="110000"/>
              </a:lnSpc>
              <a:spcAft>
                <a:spcPts val="800"/>
              </a:spcAft>
              <a:buFont typeface="Arial"/>
              <a:buChar char="•"/>
            </a:pPr>
            <a:r>
              <a:rPr lang="en-US" sz="2000" dirty="0">
                <a:solidFill>
                  <a:schemeClr val="tx1">
                    <a:alpha val="60000"/>
                  </a:schemeClr>
                </a:solidFill>
              </a:rPr>
              <a:t>Concentration in parts per million (ppm).</a:t>
            </a:r>
          </a:p>
          <a:p>
            <a:pPr marL="800100" lvl="1" indent="-285750">
              <a:lnSpc>
                <a:spcPct val="110000"/>
              </a:lnSpc>
              <a:spcAft>
                <a:spcPts val="800"/>
              </a:spcAft>
              <a:buFont typeface="Courier New"/>
              <a:buChar char="o"/>
            </a:pPr>
            <a:r>
              <a:rPr lang="en-US" sz="2000" dirty="0">
                <a:solidFill>
                  <a:schemeClr val="tx1">
                    <a:alpha val="60000"/>
                  </a:schemeClr>
                </a:solidFill>
              </a:rPr>
              <a:t>Seasonal variations about 8 ppm.</a:t>
            </a:r>
            <a:endParaRPr lang="en-US" sz="2000" dirty="0">
              <a:solidFill>
                <a:srgbClr val="FFFFFF">
                  <a:alpha val="60000"/>
                </a:srgbClr>
              </a:solidFill>
            </a:endParaRPr>
          </a:p>
          <a:p>
            <a:pPr marL="800100" lvl="1" indent="-285750">
              <a:lnSpc>
                <a:spcPct val="110000"/>
              </a:lnSpc>
              <a:spcAft>
                <a:spcPts val="800"/>
              </a:spcAft>
              <a:buFont typeface="Courier New"/>
              <a:buChar char="o"/>
            </a:pPr>
            <a:r>
              <a:rPr lang="en-US" sz="2000" dirty="0">
                <a:solidFill>
                  <a:schemeClr val="tx1">
                    <a:alpha val="60000"/>
                  </a:schemeClr>
                </a:solidFill>
              </a:rPr>
              <a:t>Annual growth about 2 ppm.</a:t>
            </a:r>
          </a:p>
          <a:p>
            <a:pPr marL="342900" indent="-285750">
              <a:lnSpc>
                <a:spcPct val="110000"/>
              </a:lnSpc>
              <a:spcAft>
                <a:spcPts val="800"/>
              </a:spcAft>
              <a:buFont typeface="Arial"/>
              <a:buChar char="•"/>
            </a:pPr>
            <a:r>
              <a:rPr lang="en-US" sz="2000" dirty="0">
                <a:solidFill>
                  <a:schemeClr val="tx1">
                    <a:alpha val="60000"/>
                  </a:schemeClr>
                </a:solidFill>
              </a:rPr>
              <a:t>LATEST MEASUREMENT (NASA): </a:t>
            </a:r>
            <a:endParaRPr lang="en-US" sz="2400">
              <a:solidFill>
                <a:schemeClr val="tx1">
                  <a:alpha val="60000"/>
                </a:schemeClr>
              </a:solidFill>
            </a:endParaRPr>
          </a:p>
          <a:p>
            <a:pPr marL="342900" indent="-285750">
              <a:lnSpc>
                <a:spcPct val="110000"/>
              </a:lnSpc>
              <a:spcAft>
                <a:spcPts val="800"/>
              </a:spcAft>
              <a:buFont typeface="Arial"/>
              <a:buChar char="•"/>
            </a:pPr>
            <a:r>
              <a:rPr lang="en-US" sz="2000" dirty="0">
                <a:solidFill>
                  <a:schemeClr val="tx1">
                    <a:alpha val="60000"/>
                  </a:schemeClr>
                </a:solidFill>
              </a:rPr>
              <a:t>May 2025​: </a:t>
            </a:r>
            <a:r>
              <a:rPr lang="en-US" sz="2000" b="1" dirty="0">
                <a:solidFill>
                  <a:schemeClr val="tx1">
                    <a:alpha val="60000"/>
                  </a:schemeClr>
                </a:solidFill>
              </a:rPr>
              <a:t>429.6 ppm. </a:t>
            </a:r>
            <a:r>
              <a:rPr lang="en-US" sz="2000" dirty="0">
                <a:solidFill>
                  <a:schemeClr val="tx1">
                    <a:alpha val="60000"/>
                  </a:schemeClr>
                </a:solidFill>
              </a:rPr>
              <a:t>The highest ever.</a:t>
            </a:r>
            <a:endParaRPr lang="en-US" sz="2000" b="1" dirty="0">
              <a:solidFill>
                <a:schemeClr val="tx1">
                  <a:alpha val="60000"/>
                </a:schemeClr>
              </a:solidFill>
            </a:endParaRPr>
          </a:p>
        </p:txBody>
      </p:sp>
      <p:grpSp>
        <p:nvGrpSpPr>
          <p:cNvPr id="5" name="Group 4">
            <a:extLst>
              <a:ext uri="{FF2B5EF4-FFF2-40B4-BE49-F238E27FC236}">
                <a16:creationId xmlns:a16="http://schemas.microsoft.com/office/drawing/2014/main" id="{DBA73CFA-BF4C-BCC9-F864-D9ACEA1E009E}"/>
              </a:ext>
            </a:extLst>
          </p:cNvPr>
          <p:cNvGrpSpPr/>
          <p:nvPr/>
        </p:nvGrpSpPr>
        <p:grpSpPr>
          <a:xfrm>
            <a:off x="7748076" y="2369805"/>
            <a:ext cx="1085041" cy="2112005"/>
            <a:chOff x="8953736" y="1017035"/>
            <a:chExt cx="646331" cy="1549447"/>
          </a:xfrm>
        </p:grpSpPr>
        <p:sp>
          <p:nvSpPr>
            <p:cNvPr id="3" name="Arrow: Striped Right 2">
              <a:extLst>
                <a:ext uri="{FF2B5EF4-FFF2-40B4-BE49-F238E27FC236}">
                  <a16:creationId xmlns:a16="http://schemas.microsoft.com/office/drawing/2014/main" id="{2A61E8C4-D1E4-096F-DD2B-7284D7C0FF30}"/>
                </a:ext>
              </a:extLst>
            </p:cNvPr>
            <p:cNvSpPr/>
            <p:nvPr/>
          </p:nvSpPr>
          <p:spPr>
            <a:xfrm rot="2700000">
              <a:off x="9060492" y="1272775"/>
              <a:ext cx="688931" cy="17745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D2EABB7-74E8-3C52-CD11-B34874417DBE}"/>
                </a:ext>
              </a:extLst>
            </p:cNvPr>
            <p:cNvSpPr txBox="1"/>
            <p:nvPr/>
          </p:nvSpPr>
          <p:spPr>
            <a:xfrm rot="2700000">
              <a:off x="8599452" y="1565867"/>
              <a:ext cx="13548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rPr>
                <a:t>Kyoto </a:t>
              </a:r>
            </a:p>
            <a:p>
              <a:r>
                <a:rPr lang="en-US" dirty="0">
                  <a:solidFill>
                    <a:srgbClr val="000000"/>
                  </a:solidFill>
                </a:rPr>
                <a:t>Protocol</a:t>
              </a:r>
              <a:endParaRPr lang="en-US" dirty="0" err="1">
                <a:solidFill>
                  <a:srgbClr val="000000"/>
                </a:solidFill>
              </a:endParaRPr>
            </a:p>
          </p:txBody>
        </p:sp>
      </p:grpSp>
      <p:grpSp>
        <p:nvGrpSpPr>
          <p:cNvPr id="14" name="Group 13">
            <a:extLst>
              <a:ext uri="{FF2B5EF4-FFF2-40B4-BE49-F238E27FC236}">
                <a16:creationId xmlns:a16="http://schemas.microsoft.com/office/drawing/2014/main" id="{50CCBB5F-8626-B823-9210-77728136DB99}"/>
              </a:ext>
            </a:extLst>
          </p:cNvPr>
          <p:cNvGrpSpPr/>
          <p:nvPr/>
        </p:nvGrpSpPr>
        <p:grpSpPr>
          <a:xfrm>
            <a:off x="10027156" y="2642609"/>
            <a:ext cx="1090026" cy="1868096"/>
            <a:chOff x="10356897" y="1253647"/>
            <a:chExt cx="646331" cy="1369034"/>
          </a:xfrm>
        </p:grpSpPr>
        <p:sp>
          <p:nvSpPr>
            <p:cNvPr id="9" name="TextBox 8">
              <a:extLst>
                <a:ext uri="{FF2B5EF4-FFF2-40B4-BE49-F238E27FC236}">
                  <a16:creationId xmlns:a16="http://schemas.microsoft.com/office/drawing/2014/main" id="{EE1FB1F5-8FC4-A803-37ED-61B581FE6C0E}"/>
                </a:ext>
              </a:extLst>
            </p:cNvPr>
            <p:cNvSpPr txBox="1"/>
            <p:nvPr/>
          </p:nvSpPr>
          <p:spPr>
            <a:xfrm rot="3420000">
              <a:off x="10153969" y="1773422"/>
              <a:ext cx="10521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rPr>
                <a:t>Paris </a:t>
              </a:r>
              <a:endParaRPr lang="en-US"/>
            </a:p>
            <a:p>
              <a:r>
                <a:rPr lang="en-US" dirty="0">
                  <a:solidFill>
                    <a:srgbClr val="000000"/>
                  </a:solidFill>
                </a:rPr>
                <a:t>Accord</a:t>
              </a:r>
              <a:endParaRPr lang="en-US" dirty="0"/>
            </a:p>
          </p:txBody>
        </p:sp>
        <p:sp>
          <p:nvSpPr>
            <p:cNvPr id="11" name="Arrow: Striped Right 10">
              <a:extLst>
                <a:ext uri="{FF2B5EF4-FFF2-40B4-BE49-F238E27FC236}">
                  <a16:creationId xmlns:a16="http://schemas.microsoft.com/office/drawing/2014/main" id="{293913B0-34C5-97E3-EEFF-1A168E4EEB57}"/>
                </a:ext>
              </a:extLst>
            </p:cNvPr>
            <p:cNvSpPr/>
            <p:nvPr/>
          </p:nvSpPr>
          <p:spPr>
            <a:xfrm rot="14280000">
              <a:off x="10517687" y="1509387"/>
              <a:ext cx="688931" cy="17745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1117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C1EAE-844F-181F-765F-62909B814134}"/>
              </a:ext>
            </a:extLst>
          </p:cNvPr>
          <p:cNvSpPr>
            <a:spLocks noGrp="1"/>
          </p:cNvSpPr>
          <p:nvPr>
            <p:ph type="title"/>
          </p:nvPr>
        </p:nvSpPr>
        <p:spPr>
          <a:xfrm>
            <a:off x="550864" y="549275"/>
            <a:ext cx="3565524" cy="1997855"/>
          </a:xfrm>
        </p:spPr>
        <p:txBody>
          <a:bodyPr wrap="square" anchor="b">
            <a:normAutofit/>
          </a:bodyPr>
          <a:lstStyle/>
          <a:p>
            <a:r>
              <a:rPr lang="en-GB" sz="4000"/>
              <a:t>1896</a:t>
            </a:r>
          </a:p>
        </p:txBody>
      </p:sp>
      <p:sp>
        <p:nvSpPr>
          <p:cNvPr id="14" name="Content Placeholder 7">
            <a:extLst>
              <a:ext uri="{FF2B5EF4-FFF2-40B4-BE49-F238E27FC236}">
                <a16:creationId xmlns:a16="http://schemas.microsoft.com/office/drawing/2014/main" id="{F67FAADE-B2F2-3DFD-887A-B908DC365C08}"/>
              </a:ext>
            </a:extLst>
          </p:cNvPr>
          <p:cNvSpPr>
            <a:spLocks noGrp="1"/>
          </p:cNvSpPr>
          <p:nvPr>
            <p:ph idx="1"/>
          </p:nvPr>
        </p:nvSpPr>
        <p:spPr>
          <a:xfrm>
            <a:off x="550863" y="2678400"/>
            <a:ext cx="3565525" cy="3414425"/>
          </a:xfrm>
        </p:spPr>
        <p:txBody>
          <a:bodyPr anchor="t">
            <a:normAutofit lnSpcReduction="10000"/>
          </a:bodyPr>
          <a:lstStyle/>
          <a:p>
            <a:pPr marL="0" indent="0">
              <a:buNone/>
            </a:pPr>
            <a:r>
              <a:rPr lang="en-US" dirty="0">
                <a:solidFill>
                  <a:srgbClr val="FFFFFF"/>
                </a:solidFill>
              </a:rPr>
              <a:t>Swedish Professor </a:t>
            </a:r>
            <a:r>
              <a:rPr lang="en-US" b="1" dirty="0">
                <a:solidFill>
                  <a:srgbClr val="FFFFFF"/>
                </a:solidFill>
              </a:rPr>
              <a:t>Svante Arrhenius</a:t>
            </a:r>
            <a:r>
              <a:rPr lang="en-US" dirty="0">
                <a:solidFill>
                  <a:srgbClr val="FFFFFF"/>
                </a:solidFill>
              </a:rPr>
              <a:t> published his epoch-defining paper:</a:t>
            </a:r>
            <a:endParaRPr lang="en-US" dirty="0">
              <a:solidFill>
                <a:srgbClr val="FFFFFF">
                  <a:alpha val="60000"/>
                </a:srgbClr>
              </a:solidFill>
            </a:endParaRPr>
          </a:p>
          <a:p>
            <a:pPr marL="0" indent="0">
              <a:buNone/>
            </a:pPr>
            <a:r>
              <a:rPr lang="en-US" dirty="0">
                <a:solidFill>
                  <a:srgbClr val="FFFFFF"/>
                </a:solidFill>
              </a:rPr>
              <a:t>“</a:t>
            </a:r>
            <a:r>
              <a:rPr lang="en-US" i="1" dirty="0">
                <a:solidFill>
                  <a:srgbClr val="FFFFFF"/>
                </a:solidFill>
              </a:rPr>
              <a:t>On the influence of Carbonic Acid in the Air upon the Temperature of the Ground</a:t>
            </a:r>
            <a:r>
              <a:rPr lang="en-US" dirty="0">
                <a:solidFill>
                  <a:srgbClr val="FFFFFF"/>
                </a:solidFill>
              </a:rPr>
              <a:t>”.</a:t>
            </a:r>
            <a:endParaRPr lang="en-US">
              <a:solidFill>
                <a:srgbClr val="FFFFFF">
                  <a:alpha val="60000"/>
                </a:srgbClr>
              </a:solidFill>
            </a:endParaRPr>
          </a:p>
        </p:txBody>
      </p:sp>
      <p:pic>
        <p:nvPicPr>
          <p:cNvPr id="4" name="Content Placeholder 3" descr="A close-up of a magazine&#10;&#10;Description automatically generated">
            <a:extLst>
              <a:ext uri="{FF2B5EF4-FFF2-40B4-BE49-F238E27FC236}">
                <a16:creationId xmlns:a16="http://schemas.microsoft.com/office/drawing/2014/main" id="{926C94A1-BECC-14F0-AF47-5890E83930B9}"/>
              </a:ext>
            </a:extLst>
          </p:cNvPr>
          <p:cNvPicPr>
            <a:picLocks noChangeAspect="1"/>
          </p:cNvPicPr>
          <p:nvPr/>
        </p:nvPicPr>
        <p:blipFill rotWithShape="1">
          <a:blip r:embed="rId2"/>
          <a:srcRect r="450" b="1"/>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175768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50527-1C18-1F66-09BC-679AA90EAC62}"/>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90000"/>
              </a:lnSpc>
            </a:pPr>
            <a:r>
              <a:rPr lang="en-US"/>
              <a:t>CO</a:t>
            </a:r>
            <a:r>
              <a:rPr lang="en-US" baseline="-25000"/>
              <a:t>2 </a:t>
            </a:r>
            <a:r>
              <a:rPr lang="en-US"/>
              <a:t>in the last 2,000 years.</a:t>
            </a:r>
          </a:p>
        </p:txBody>
      </p:sp>
      <p:grpSp>
        <p:nvGrpSpPr>
          <p:cNvPr id="11" name="Group 1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Oval 1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F8CE5D14-921A-5652-8EE6-B58576766C74}"/>
              </a:ext>
            </a:extLst>
          </p:cNvPr>
          <p:cNvSpPr txBox="1"/>
          <p:nvPr/>
        </p:nvSpPr>
        <p:spPr>
          <a:xfrm>
            <a:off x="222914" y="2677306"/>
            <a:ext cx="3893474" cy="3415519"/>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lnSpcReduction="10000"/>
          </a:bodyPr>
          <a:lstStyle/>
          <a:p>
            <a:pPr marL="285750" indent="-285750">
              <a:lnSpc>
                <a:spcPct val="110000"/>
              </a:lnSpc>
              <a:spcAft>
                <a:spcPts val="800"/>
              </a:spcAft>
              <a:buFont typeface="Arial"/>
              <a:buChar char="•"/>
            </a:pPr>
            <a:r>
              <a:rPr lang="en-US" sz="2000" dirty="0">
                <a:solidFill>
                  <a:schemeClr val="tx1">
                    <a:alpha val="60000"/>
                  </a:schemeClr>
                </a:solidFill>
              </a:rPr>
              <a:t>Past CO</a:t>
            </a:r>
            <a:r>
              <a:rPr lang="en-US" sz="2000" baseline="-25000" dirty="0">
                <a:solidFill>
                  <a:schemeClr val="tx1">
                    <a:alpha val="60000"/>
                  </a:schemeClr>
                </a:solidFill>
              </a:rPr>
              <a:t>2</a:t>
            </a:r>
            <a:r>
              <a:rPr lang="en-US" sz="2000" dirty="0">
                <a:solidFill>
                  <a:schemeClr val="tx1">
                    <a:alpha val="60000"/>
                  </a:schemeClr>
                </a:solidFill>
              </a:rPr>
              <a:t> levels can be determined by measuring the air trapped in ice cores from Antarctica. </a:t>
            </a:r>
            <a:endParaRPr lang="en-US" sz="2400" dirty="0">
              <a:solidFill>
                <a:srgbClr val="FFFFFF">
                  <a:alpha val="60000"/>
                </a:srgbClr>
              </a:solidFill>
            </a:endParaRPr>
          </a:p>
          <a:p>
            <a:pPr marL="285750" indent="-285750">
              <a:lnSpc>
                <a:spcPct val="110000"/>
              </a:lnSpc>
              <a:spcAft>
                <a:spcPts val="800"/>
              </a:spcAft>
              <a:buFont typeface="Arial"/>
              <a:buChar char="•"/>
            </a:pPr>
            <a:r>
              <a:rPr lang="en-US" sz="2000" dirty="0">
                <a:solidFill>
                  <a:schemeClr val="tx1">
                    <a:alpha val="60000"/>
                  </a:schemeClr>
                </a:solidFill>
              </a:rPr>
              <a:t>So far, the Antarctic Vostok and EPICA Dome C ice cores have provided a composite record of atmospheric carbon dioxide levels over the past 800,000 years.</a:t>
            </a:r>
            <a:endParaRPr lang="en-US" sz="2400" dirty="0">
              <a:solidFill>
                <a:schemeClr val="tx1">
                  <a:alpha val="60000"/>
                </a:schemeClr>
              </a:solidFill>
            </a:endParaRPr>
          </a:p>
        </p:txBody>
      </p:sp>
      <p:pic>
        <p:nvPicPr>
          <p:cNvPr id="4" name="Content Placeholder 3" descr="CO2 is trending: See the latest atmospheric concentrations data on ...">
            <a:extLst>
              <a:ext uri="{FF2B5EF4-FFF2-40B4-BE49-F238E27FC236}">
                <a16:creationId xmlns:a16="http://schemas.microsoft.com/office/drawing/2014/main" id="{A728A96E-A73A-593B-90D3-E7FC5D09E515}"/>
              </a:ext>
            </a:extLst>
          </p:cNvPr>
          <p:cNvPicPr>
            <a:picLocks noGrp="1" noChangeAspect="1"/>
          </p:cNvPicPr>
          <p:nvPr>
            <p:ph idx="1"/>
          </p:nvPr>
        </p:nvPicPr>
        <p:blipFill>
          <a:blip r:embed="rId2"/>
          <a:stretch>
            <a:fillRect/>
          </a:stretch>
        </p:blipFill>
        <p:spPr>
          <a:xfrm>
            <a:off x="4550900" y="1142399"/>
            <a:ext cx="7090237" cy="4573203"/>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175406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E8ABD-B3E4-FA56-5784-21076F004E16}"/>
              </a:ext>
            </a:extLst>
          </p:cNvPr>
          <p:cNvSpPr>
            <a:spLocks noGrp="1"/>
          </p:cNvSpPr>
          <p:nvPr>
            <p:ph type="title"/>
          </p:nvPr>
        </p:nvSpPr>
        <p:spPr>
          <a:xfrm>
            <a:off x="550864" y="192389"/>
            <a:ext cx="11484536" cy="772868"/>
          </a:xfrm>
        </p:spPr>
        <p:txBody>
          <a:bodyPr vert="horz" wrap="square" lIns="0" tIns="0" rIns="0" bIns="0" rtlCol="0" anchor="b" anchorCtr="0">
            <a:normAutofit/>
          </a:bodyPr>
          <a:lstStyle/>
          <a:p>
            <a:pPr>
              <a:lnSpc>
                <a:spcPct val="90000"/>
              </a:lnSpc>
            </a:pPr>
            <a:r>
              <a:rPr lang="en-US" sz="4100" dirty="0"/>
              <a:t>CO</a:t>
            </a:r>
            <a:r>
              <a:rPr lang="en-US" sz="4100" baseline="-25000" dirty="0"/>
              <a:t>2</a:t>
            </a:r>
            <a:r>
              <a:rPr lang="en-US" sz="4100" dirty="0"/>
              <a:t> emissions in the last </a:t>
            </a:r>
            <a:r>
              <a:rPr lang="en-GB" sz="4100">
                <a:ea typeface="+mj-lt"/>
                <a:cs typeface="+mj-lt"/>
              </a:rPr>
              <a:t>175 years</a:t>
            </a:r>
            <a:r>
              <a:rPr lang="en-US" sz="4100" dirty="0"/>
              <a:t>.</a:t>
            </a:r>
          </a:p>
        </p:txBody>
      </p:sp>
      <p:grpSp>
        <p:nvGrpSpPr>
          <p:cNvPr id="43" name="Group 42">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44"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8" name="Oval 47">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Content Placeholder 4" descr="A graph of a graph showing the growth of land and land&#10;&#10;Description automatically generated">
            <a:extLst>
              <a:ext uri="{FF2B5EF4-FFF2-40B4-BE49-F238E27FC236}">
                <a16:creationId xmlns:a16="http://schemas.microsoft.com/office/drawing/2014/main" id="{7615B8AF-CA88-2D19-A4A0-B25805647345}"/>
              </a:ext>
            </a:extLst>
          </p:cNvPr>
          <p:cNvPicPr>
            <a:picLocks noChangeAspect="1"/>
          </p:cNvPicPr>
          <p:nvPr/>
        </p:nvPicPr>
        <p:blipFill>
          <a:blip r:embed="rId2"/>
          <a:stretch>
            <a:fillRect/>
          </a:stretch>
        </p:blipFill>
        <p:spPr>
          <a:xfrm>
            <a:off x="683027" y="1175502"/>
            <a:ext cx="8826438" cy="5404034"/>
          </a:xfrm>
          <a:custGeom>
            <a:avLst/>
            <a:gdLst/>
            <a:ahLst/>
            <a:cxnLst/>
            <a:rect l="l" t="t" r="r" b="b"/>
            <a:pathLst>
              <a:path w="7090237" h="5759451">
                <a:moveTo>
                  <a:pt x="0" y="0"/>
                </a:moveTo>
                <a:lnTo>
                  <a:pt x="7090237" y="0"/>
                </a:lnTo>
                <a:lnTo>
                  <a:pt x="7090237" y="5759451"/>
                </a:lnTo>
                <a:lnTo>
                  <a:pt x="0" y="5759451"/>
                </a:lnTo>
                <a:close/>
              </a:path>
            </a:pathLst>
          </a:custGeom>
        </p:spPr>
      </p:pic>
      <p:sp>
        <p:nvSpPr>
          <p:cNvPr id="38" name="Content Placeholder 37">
            <a:extLst>
              <a:ext uri="{FF2B5EF4-FFF2-40B4-BE49-F238E27FC236}">
                <a16:creationId xmlns:a16="http://schemas.microsoft.com/office/drawing/2014/main" id="{D0665E6A-73AC-55D2-2827-AC2F1FE2EC66}"/>
              </a:ext>
            </a:extLst>
          </p:cNvPr>
          <p:cNvSpPr>
            <a:spLocks noGrp="1"/>
          </p:cNvSpPr>
          <p:nvPr>
            <p:ph idx="1"/>
          </p:nvPr>
        </p:nvSpPr>
        <p:spPr>
          <a:xfrm rot="-1620000">
            <a:off x="2672889" y="3719027"/>
            <a:ext cx="5774360" cy="589368"/>
          </a:xfrm>
        </p:spPr>
        <p:txBody>
          <a:bodyPr anchor="t">
            <a:normAutofit/>
          </a:bodyPr>
          <a:lstStyle/>
          <a:p>
            <a:pPr marL="0" indent="0">
              <a:buNone/>
            </a:pPr>
            <a:r>
              <a:rPr lang="en-US" sz="3200" dirty="0">
                <a:solidFill>
                  <a:srgbClr val="000000"/>
                </a:solidFill>
              </a:rPr>
              <a:t>Land use change &amp; forestry</a:t>
            </a:r>
            <a:endParaRPr lang="en-US" dirty="0">
              <a:solidFill>
                <a:srgbClr val="FFFFFF">
                  <a:alpha val="60000"/>
                </a:srgbClr>
              </a:solidFill>
            </a:endParaRPr>
          </a:p>
        </p:txBody>
      </p:sp>
      <p:sp>
        <p:nvSpPr>
          <p:cNvPr id="3" name="TextBox 2">
            <a:extLst>
              <a:ext uri="{FF2B5EF4-FFF2-40B4-BE49-F238E27FC236}">
                <a16:creationId xmlns:a16="http://schemas.microsoft.com/office/drawing/2014/main" id="{DA22E63D-8DE1-570C-303D-B43A60C26133}"/>
              </a:ext>
            </a:extLst>
          </p:cNvPr>
          <p:cNvSpPr txBox="1"/>
          <p:nvPr/>
        </p:nvSpPr>
        <p:spPr>
          <a:xfrm>
            <a:off x="6942882" y="4965539"/>
            <a:ext cx="236702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Fossil Fuels &amp; cement</a:t>
            </a:r>
            <a:endParaRPr lang="en-GB" dirty="0"/>
          </a:p>
        </p:txBody>
      </p:sp>
    </p:spTree>
    <p:extLst>
      <p:ext uri="{BB962C8B-B14F-4D97-AF65-F5344CB8AC3E}">
        <p14:creationId xmlns:p14="http://schemas.microsoft.com/office/powerpoint/2010/main" val="13043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8" name="Freeform: Shape 1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3" name="Rectangle 2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8" name="Freeform: Shape 27">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56EDB5AC-8CCE-F51F-AA73-3B96E2B84E49}"/>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a:lnSpc>
                <a:spcPct val="90000"/>
              </a:lnSpc>
            </a:pPr>
            <a:r>
              <a:rPr lang="en-US" sz="4100"/>
              <a:t>Global fossil CO</a:t>
            </a:r>
            <a:r>
              <a:rPr lang="en-US" sz="4100" baseline="-25000"/>
              <a:t>2 </a:t>
            </a:r>
            <a:r>
              <a:rPr lang="en-US" sz="4100"/>
              <a:t>emissions recently </a:t>
            </a:r>
            <a:br>
              <a:rPr lang="en-US" sz="4100"/>
            </a:br>
            <a:r>
              <a:rPr lang="en-US" sz="4100" b="1"/>
              <a:t>(41.6 Gt in 2024)</a:t>
            </a:r>
          </a:p>
        </p:txBody>
      </p:sp>
      <p:grpSp>
        <p:nvGrpSpPr>
          <p:cNvPr id="31" name="Group 30">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2"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 name="Content Placeholder 5" descr="A graph of gas emissions&#10;&#10;AI-generated content may be incorrect.">
            <a:extLst>
              <a:ext uri="{FF2B5EF4-FFF2-40B4-BE49-F238E27FC236}">
                <a16:creationId xmlns:a16="http://schemas.microsoft.com/office/drawing/2014/main" id="{B5341C99-38AC-F1F8-E2E6-08872C87BBA4}"/>
              </a:ext>
            </a:extLst>
          </p:cNvPr>
          <p:cNvPicPr>
            <a:picLocks noGrp="1" noChangeAspect="1"/>
          </p:cNvPicPr>
          <p:nvPr>
            <p:ph idx="1"/>
          </p:nvPr>
        </p:nvPicPr>
        <p:blipFill>
          <a:blip r:embed="rId2"/>
          <a:stretch>
            <a:fillRect/>
          </a:stretch>
        </p:blipFill>
        <p:spPr>
          <a:xfrm>
            <a:off x="4123248" y="727101"/>
            <a:ext cx="7489136" cy="5074704"/>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4238571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F6092-76CE-9548-03B3-608891C05947}"/>
              </a:ext>
            </a:extLst>
          </p:cNvPr>
          <p:cNvSpPr>
            <a:spLocks noGrp="1"/>
          </p:cNvSpPr>
          <p:nvPr>
            <p:ph type="title"/>
          </p:nvPr>
        </p:nvSpPr>
        <p:spPr>
          <a:xfrm>
            <a:off x="550864" y="549275"/>
            <a:ext cx="11089068" cy="811450"/>
          </a:xfrm>
        </p:spPr>
        <p:txBody>
          <a:bodyPr vert="horz" wrap="square" lIns="0" tIns="0" rIns="0" bIns="0" rtlCol="0" anchor="b" anchorCtr="0">
            <a:normAutofit/>
          </a:bodyPr>
          <a:lstStyle/>
          <a:p>
            <a:r>
              <a:rPr lang="en-US"/>
              <a:t>Last 800,000 years of CO</a:t>
            </a:r>
            <a:r>
              <a:rPr lang="en-US" baseline="-25000"/>
              <a:t>2</a:t>
            </a:r>
          </a:p>
        </p:txBody>
      </p:sp>
      <p:grpSp>
        <p:nvGrpSpPr>
          <p:cNvPr id="11" name="Group 1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Oval 1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Content Placeholder 3" descr="USD/CHF Global Macro Analysis – Part 1 &amp; 2 | Forex Academy">
            <a:extLst>
              <a:ext uri="{FF2B5EF4-FFF2-40B4-BE49-F238E27FC236}">
                <a16:creationId xmlns:a16="http://schemas.microsoft.com/office/drawing/2014/main" id="{09E52E2E-D4F5-62B5-127B-160B93FB3AA9}"/>
              </a:ext>
            </a:extLst>
          </p:cNvPr>
          <p:cNvPicPr>
            <a:picLocks noGrp="1" noChangeAspect="1"/>
          </p:cNvPicPr>
          <p:nvPr>
            <p:ph idx="1"/>
          </p:nvPr>
        </p:nvPicPr>
        <p:blipFill>
          <a:blip r:embed="rId2"/>
          <a:stretch>
            <a:fillRect/>
          </a:stretch>
        </p:blipFill>
        <p:spPr>
          <a:xfrm>
            <a:off x="547989" y="1522207"/>
            <a:ext cx="11488616" cy="4942117"/>
          </a:xfrm>
          <a:custGeom>
            <a:avLst/>
            <a:gdLst/>
            <a:ahLst/>
            <a:cxnLst/>
            <a:rect l="l" t="t" r="r" b="b"/>
            <a:pathLst>
              <a:path w="7090237" h="5759451">
                <a:moveTo>
                  <a:pt x="0" y="0"/>
                </a:moveTo>
                <a:lnTo>
                  <a:pt x="7090237" y="0"/>
                </a:lnTo>
                <a:lnTo>
                  <a:pt x="7090237" y="5759451"/>
                </a:lnTo>
                <a:lnTo>
                  <a:pt x="0" y="5759451"/>
                </a:lnTo>
                <a:close/>
              </a:path>
            </a:pathLst>
          </a:custGeom>
        </p:spPr>
      </p:pic>
      <p:sp>
        <p:nvSpPr>
          <p:cNvPr id="3" name="TextBox 2">
            <a:extLst>
              <a:ext uri="{FF2B5EF4-FFF2-40B4-BE49-F238E27FC236}">
                <a16:creationId xmlns:a16="http://schemas.microsoft.com/office/drawing/2014/main" id="{7A3E5452-1959-E91F-7B2E-8ABA43502881}"/>
              </a:ext>
            </a:extLst>
          </p:cNvPr>
          <p:cNvSpPr txBox="1"/>
          <p:nvPr/>
        </p:nvSpPr>
        <p:spPr>
          <a:xfrm>
            <a:off x="1727622" y="2166091"/>
            <a:ext cx="8590866" cy="425394"/>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nSpc>
                <a:spcPct val="110000"/>
              </a:lnSpc>
              <a:spcAft>
                <a:spcPts val="800"/>
              </a:spcAft>
            </a:pPr>
            <a:r>
              <a:rPr lang="en-US" b="1" dirty="0">
                <a:solidFill>
                  <a:schemeClr val="bg1"/>
                </a:solidFill>
              </a:rPr>
              <a:t>Past CO</a:t>
            </a:r>
            <a:r>
              <a:rPr lang="en-US" b="1" baseline="-25000" dirty="0">
                <a:solidFill>
                  <a:schemeClr val="bg1"/>
                </a:solidFill>
              </a:rPr>
              <a:t>2</a:t>
            </a:r>
            <a:r>
              <a:rPr lang="en-US" b="1" dirty="0">
                <a:solidFill>
                  <a:schemeClr val="bg1"/>
                </a:solidFill>
              </a:rPr>
              <a:t> levels can be determined by measuring air trapped in ice cores from Antarctica. </a:t>
            </a:r>
            <a:endParaRPr lang="en-US" sz="2000" b="1" dirty="0">
              <a:solidFill>
                <a:schemeClr val="bg1"/>
              </a:solidFill>
            </a:endParaRPr>
          </a:p>
        </p:txBody>
      </p:sp>
    </p:spTree>
    <p:extLst>
      <p:ext uri="{BB962C8B-B14F-4D97-AF65-F5344CB8AC3E}">
        <p14:creationId xmlns:p14="http://schemas.microsoft.com/office/powerpoint/2010/main" val="3388349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F914-A3A9-2FC4-0C3D-15FB6FAF199A}"/>
              </a:ext>
            </a:extLst>
          </p:cNvPr>
          <p:cNvSpPr>
            <a:spLocks noGrp="1"/>
          </p:cNvSpPr>
          <p:nvPr>
            <p:ph type="title"/>
          </p:nvPr>
        </p:nvSpPr>
        <p:spPr>
          <a:xfrm>
            <a:off x="550862" y="394946"/>
            <a:ext cx="11091600" cy="791849"/>
          </a:xfrm>
        </p:spPr>
        <p:txBody>
          <a:bodyPr/>
          <a:lstStyle/>
          <a:p>
            <a:r>
              <a:rPr lang="en-GB"/>
              <a:t>Recent global temperatures</a:t>
            </a:r>
          </a:p>
        </p:txBody>
      </p:sp>
      <p:pic>
        <p:nvPicPr>
          <p:cNvPr id="6" name="Content Placeholder 5" descr="A graph showing the temperature of the earth&#10;&#10;AI-generated content may be incorrect.">
            <a:extLst>
              <a:ext uri="{FF2B5EF4-FFF2-40B4-BE49-F238E27FC236}">
                <a16:creationId xmlns:a16="http://schemas.microsoft.com/office/drawing/2014/main" id="{F11C47AE-E8E5-AFC6-76C0-08305DA4446C}"/>
              </a:ext>
            </a:extLst>
          </p:cNvPr>
          <p:cNvPicPr>
            <a:picLocks noGrp="1" noChangeAspect="1"/>
          </p:cNvPicPr>
          <p:nvPr>
            <p:ph idx="1"/>
          </p:nvPr>
        </p:nvPicPr>
        <p:blipFill>
          <a:blip r:embed="rId2"/>
          <a:stretch>
            <a:fillRect/>
          </a:stretch>
        </p:blipFill>
        <p:spPr>
          <a:xfrm>
            <a:off x="556725" y="1193048"/>
            <a:ext cx="9626436" cy="5273587"/>
          </a:xfrm>
        </p:spPr>
      </p:pic>
      <p:pic>
        <p:nvPicPr>
          <p:cNvPr id="7" name="Picture 6">
            <a:extLst>
              <a:ext uri="{FF2B5EF4-FFF2-40B4-BE49-F238E27FC236}">
                <a16:creationId xmlns:a16="http://schemas.microsoft.com/office/drawing/2014/main" id="{40EA7B5D-8C27-3E2C-906C-40BF7CCF2577}"/>
              </a:ext>
            </a:extLst>
          </p:cNvPr>
          <p:cNvPicPr>
            <a:picLocks noChangeAspect="1"/>
          </p:cNvPicPr>
          <p:nvPr/>
        </p:nvPicPr>
        <p:blipFill>
          <a:blip r:embed="rId2"/>
          <a:stretch>
            <a:fillRect/>
          </a:stretch>
        </p:blipFill>
        <p:spPr>
          <a:xfrm>
            <a:off x="1219200" y="742950"/>
            <a:ext cx="9753600" cy="5372100"/>
          </a:xfrm>
          <a:prstGeom prst="rect">
            <a:avLst/>
          </a:prstGeom>
        </p:spPr>
      </p:pic>
    </p:spTree>
    <p:extLst>
      <p:ext uri="{BB962C8B-B14F-4D97-AF65-F5344CB8AC3E}">
        <p14:creationId xmlns:p14="http://schemas.microsoft.com/office/powerpoint/2010/main" val="420619803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3DFloatVTI</vt:lpstr>
      <vt:lpstr>Observing climate change with a  3D-printed Moon Rabbit     </vt:lpstr>
      <vt:lpstr>Agenda</vt:lpstr>
      <vt:lpstr>CO2 Concentration for last 67 years</vt:lpstr>
      <vt:lpstr>1896</vt:lpstr>
      <vt:lpstr>CO2 in the last 2,000 years.</vt:lpstr>
      <vt:lpstr>CO2 emissions in the last 175 years.</vt:lpstr>
      <vt:lpstr>Global fossil CO2 emissions recently  (41.6 Gt in 2024)</vt:lpstr>
      <vt:lpstr>Last 800,000 years of CO2</vt:lpstr>
      <vt:lpstr>Recent global temperatures</vt:lpstr>
      <vt:lpstr>The last time CO2 was at current levels was 20 million years ago, during the Cenozoic Era</vt:lpstr>
      <vt:lpstr>PowerPoint Presentation</vt:lpstr>
      <vt:lpstr>PowerPoint Presentation</vt:lpstr>
      <vt:lpstr>Representative Concentration Pathway</vt:lpstr>
      <vt:lpstr>CO2 Atmospheric Concentration</vt:lpstr>
      <vt:lpstr>The half-life of CO2 is 120 years.</vt:lpstr>
      <vt:lpstr>The Mauna Loa Observatory has set the way for 67 years.</vt:lpstr>
      <vt:lpstr>Moon Rabbit Intro</vt:lpstr>
      <vt:lpstr>Climate change      &amp; Moon Rabbit      </vt:lpstr>
      <vt:lpstr>Moon Rabbit</vt:lpstr>
      <vt:lpstr>A local weather dashboard</vt:lpstr>
      <vt:lpstr>Moon Rabbit Projects</vt:lpstr>
      <vt:lpstr>Learning Outcomes – no initial skills needed Participants gain hands-on experience and a broad range of interdisciplinary skills</vt:lpstr>
      <vt:lpstr>A global CO2 map showing the terrian (centred on Crawley, natch)</vt:lpstr>
      <vt:lpstr>CO2 use case 1) - Living near a road</vt:lpstr>
      <vt:lpstr>Other Use-cases</vt:lpstr>
      <vt:lpstr>The future done right.</vt:lpstr>
      <vt:lpstr>A call to participate</vt:lpstr>
      <vt:lpstr>Options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steve.cookson steve.cookson</cp:lastModifiedBy>
  <cp:revision>1363</cp:revision>
  <dcterms:created xsi:type="dcterms:W3CDTF">2024-04-21T14:51:30Z</dcterms:created>
  <dcterms:modified xsi:type="dcterms:W3CDTF">2025-06-05T09:34:07Z</dcterms:modified>
</cp:coreProperties>
</file>